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71" r:id="rId2"/>
    <p:sldId id="258" r:id="rId3"/>
    <p:sldId id="276" r:id="rId4"/>
    <p:sldId id="275" r:id="rId5"/>
    <p:sldId id="321" r:id="rId6"/>
    <p:sldId id="282" r:id="rId7"/>
    <p:sldId id="283" r:id="rId8"/>
    <p:sldId id="284" r:id="rId9"/>
    <p:sldId id="285" r:id="rId10"/>
    <p:sldId id="280" r:id="rId11"/>
    <p:sldId id="322" r:id="rId12"/>
    <p:sldId id="290" r:id="rId13"/>
    <p:sldId id="323" r:id="rId14"/>
    <p:sldId id="287" r:id="rId15"/>
    <p:sldId id="288" r:id="rId16"/>
    <p:sldId id="291" r:id="rId17"/>
    <p:sldId id="292" r:id="rId18"/>
    <p:sldId id="293" r:id="rId19"/>
    <p:sldId id="294" r:id="rId20"/>
    <p:sldId id="295" r:id="rId21"/>
    <p:sldId id="296" r:id="rId22"/>
    <p:sldId id="298" r:id="rId23"/>
    <p:sldId id="318" r:id="rId24"/>
    <p:sldId id="319" r:id="rId25"/>
    <p:sldId id="314" r:id="rId26"/>
    <p:sldId id="315" r:id="rId27"/>
    <p:sldId id="316" r:id="rId28"/>
    <p:sldId id="317" r:id="rId29"/>
    <p:sldId id="324" r:id="rId30"/>
    <p:sldId id="325" r:id="rId31"/>
    <p:sldId id="326" r:id="rId32"/>
    <p:sldId id="327" r:id="rId33"/>
    <p:sldId id="328" r:id="rId34"/>
    <p:sldId id="329" r:id="rId35"/>
    <p:sldId id="310" r:id="rId36"/>
    <p:sldId id="311" r:id="rId37"/>
    <p:sldId id="313" r:id="rId38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325F7B"/>
    <a:srgbClr val="F6F6F6"/>
    <a:srgbClr val="F8F8F8"/>
    <a:srgbClr val="384653"/>
    <a:srgbClr val="C7E0E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957" autoAdjust="0"/>
  </p:normalViewPr>
  <p:slideViewPr>
    <p:cSldViewPr snapToGrid="0">
      <p:cViewPr varScale="1">
        <p:scale>
          <a:sx n="141" d="100"/>
          <a:sy n="141" d="100"/>
        </p:scale>
        <p:origin x="6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8BF9A-977B-19FC-4000-9C20B5AC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EABC8-4B27-ACF9-5308-31DDF7B6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08FAB-90A7-64B2-8BC3-9A60DA8EC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8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0264-5458-2267-FD4A-7054404E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099544-36FD-D41D-80C0-1C1AA8B27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96C23A-3172-B757-9B3F-8B8AEB950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3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6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16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41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38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38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1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91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7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25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43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50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B4B0-4C62-3037-FD85-D0B9AA5B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36AA23-6430-E24C-5945-B4B5C198B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14D63-272D-8FDD-62AE-A872A56F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4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pwnsdl123-bit/child_projec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955145" y="1464282"/>
            <a:ext cx="7233708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Agentic AI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를 활용한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+mj-ea"/>
              </a:rPr>
              <a:t>지역아동센터 수요 예측 서비스</a:t>
            </a:r>
            <a:endParaRPr lang="en-US" altLang="ko-KR" sz="2400" b="1">
              <a:solidFill>
                <a:schemeClr val="accent1">
                  <a:lumMod val="75000"/>
                </a:schemeClr>
              </a:solidFill>
              <a:latin typeface="+mj-ea"/>
            </a:endParaRPr>
          </a:p>
          <a:p>
            <a:pPr>
              <a:lnSpc>
                <a:spcPts val="3469"/>
              </a:lnSpc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4161224" y="3710910"/>
            <a:ext cx="750306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b="1" dirty="0"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4196846" y="4039485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dirty="0">
                <a:latin typeface="+mj-ea"/>
                <a:ea typeface="+mj-ea"/>
              </a:rPr>
              <a:t>26.01.05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1711502" y="1907269"/>
            <a:ext cx="5720994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2" y="4039485"/>
            <a:ext cx="381000" cy="428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2023B-9174-DBD1-38EB-119F71D1BE30}"/>
              </a:ext>
            </a:extLst>
          </p:cNvPr>
          <p:cNvSpPr txBox="1"/>
          <p:nvPr/>
        </p:nvSpPr>
        <p:spPr>
          <a:xfrm>
            <a:off x="539362" y="4195564"/>
            <a:ext cx="448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https://github.com/tpwnsdl123-bit/child_project</a:t>
            </a:r>
            <a:endParaRPr lang="ko-KR" altLang="en-US" sz="105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22F49-C548-94ED-32E5-758DF1B820E0}"/>
              </a:ext>
            </a:extLst>
          </p:cNvPr>
          <p:cNvSpPr txBox="1"/>
          <p:nvPr/>
        </p:nvSpPr>
        <p:spPr>
          <a:xfrm>
            <a:off x="3334111" y="21655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프로젝트 수행 결과서</a:t>
            </a:r>
          </a:p>
        </p:txBody>
      </p:sp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73" y="233551"/>
            <a:ext cx="578045" cy="508401"/>
          </a:xfrm>
          <a:prstGeom prst="rect">
            <a:avLst/>
          </a:prstGeom>
        </p:spPr>
      </p:pic>
      <p:pic>
        <p:nvPicPr>
          <p:cNvPr id="6" name="그림 5" descr="텍스트, 번호, 스크린샷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6EEEED-E733-C7AB-BB9B-4145B71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3" y="907686"/>
            <a:ext cx="8115584" cy="3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89894-1B30-073A-419F-A4E8C169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B598B02B-A3B9-A3FE-3AC6-899E172B81EC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92FEA2-65A1-0446-161E-1892B81D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73" y="233551"/>
            <a:ext cx="578045" cy="508401"/>
          </a:xfrm>
          <a:prstGeom prst="rect">
            <a:avLst/>
          </a:prstGeom>
        </p:spPr>
      </p:pic>
      <p:pic>
        <p:nvPicPr>
          <p:cNvPr id="9" name="그림 8" descr="텍스트, 번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44306C-1BBD-2723-EFF3-3E42A52B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64" y="907686"/>
            <a:ext cx="8106872" cy="3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A6C00A-53BF-2CC7-772E-5446E1674024}"/>
              </a:ext>
            </a:extLst>
          </p:cNvPr>
          <p:cNvSpPr/>
          <p:nvPr/>
        </p:nvSpPr>
        <p:spPr>
          <a:xfrm>
            <a:off x="509852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문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2DEEC2-575D-E386-93A1-B8188199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1141661"/>
            <a:ext cx="3657601" cy="3747139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분석서 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정의서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08F3DE-2416-5E60-36B6-2BEB934A8CAE}"/>
              </a:ext>
            </a:extLst>
          </p:cNvPr>
          <p:cNvSpPr/>
          <p:nvPr/>
        </p:nvSpPr>
        <p:spPr>
          <a:xfrm>
            <a:off x="4876800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D30A7-CC87-60B7-98CE-FDD608A1F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674" y="1141661"/>
            <a:ext cx="3657600" cy="36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9353-3225-B9D2-EC7A-B21913A3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D55A83-5FD5-C426-7F07-833AC6194E87}"/>
              </a:ext>
            </a:extLst>
          </p:cNvPr>
          <p:cNvSpPr/>
          <p:nvPr/>
        </p:nvSpPr>
        <p:spPr>
          <a:xfrm>
            <a:off x="509852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11797D5F-DADC-8361-027A-606AB7BDC8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분석서 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정의서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5407699-275A-5E6A-6F11-F545126B6629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19CE7-8CAB-BF35-8843-5E647962B133}"/>
              </a:ext>
            </a:extLst>
          </p:cNvPr>
          <p:cNvSpPr/>
          <p:nvPr/>
        </p:nvSpPr>
        <p:spPr>
          <a:xfrm>
            <a:off x="4876800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CAFA93-93FC-0868-44EE-9D921F23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74" y="1141661"/>
            <a:ext cx="3657600" cy="3636643"/>
          </a:xfrm>
          <a:prstGeom prst="rect">
            <a:avLst/>
          </a:prstGeom>
        </p:spPr>
      </p:pic>
      <p:pic>
        <p:nvPicPr>
          <p:cNvPr id="6" name="그림 5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5B56FF-6B16-6F3D-CA8B-322ACC91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5" y="1141661"/>
            <a:ext cx="3657601" cy="3659596"/>
          </a:xfrm>
          <a:prstGeom prst="rect">
            <a:avLst/>
          </a:prstGeom>
        </p:spPr>
      </p:pic>
      <p:pic>
        <p:nvPicPr>
          <p:cNvPr id="9" name="그림 8" descr="텍스트, 폰트, 스크린샷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1A7EF9-8CD7-7604-E9EE-A53704D4C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922" y="1141660"/>
            <a:ext cx="3655351" cy="36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6AA0E9-EEAF-F996-A08D-936AA4E5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8"/>
            <a:ext cx="8124296" cy="36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4" name="그림 3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89FE6-6F28-8FDE-AEF7-77B1E950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3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625719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01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</a:t>
            </a:r>
            <a:r>
              <a:rPr lang="ko-KR" altLang="en-US" sz="1600" b="1">
                <a:latin typeface="+mj-ea"/>
                <a:ea typeface="+mj-ea"/>
              </a:rPr>
              <a:t> 기획의도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 </a:t>
            </a:r>
            <a:r>
              <a:rPr lang="ko-KR" altLang="en-US" sz="1600" b="1">
                <a:latin typeface="+mj-ea"/>
                <a:ea typeface="+mj-ea"/>
              </a:rPr>
              <a:t>개발목표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625719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02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625719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03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625719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04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625719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05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625719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06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UML(</a:t>
            </a:r>
            <a:r>
              <a:rPr lang="en-US" altLang="ko-KR" sz="16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572000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07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</a:t>
            </a:r>
            <a:r>
              <a:rPr lang="ko-KR" altLang="en-US" sz="1600" b="1">
                <a:latin typeface="+mj-ea"/>
                <a:ea typeface="+mj-ea"/>
              </a:rPr>
              <a:t> </a:t>
            </a:r>
            <a:r>
              <a:rPr lang="en-US" altLang="ko-KR" sz="1600" b="1">
                <a:latin typeface="+mj-ea"/>
                <a:ea typeface="+mj-ea"/>
              </a:rPr>
              <a:t>1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- 2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572000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08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572000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09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572000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10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572000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11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4" name="그림 3" descr="텍스트, 도표, 평면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E5DD1-73CF-DA3B-F6DE-2C039D7C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5" name="그림 4" descr="텍스트, 도표, 라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3307CB-5360-ADFC-9073-B65F5A51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16008" y="10160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674417" y="1096397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[ml/train.py]</a:t>
            </a:r>
            <a:endParaRPr lang="ko-KR" altLang="en-US" sz="9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80103F-8D59-AD9A-1A0D-AEC26063F18A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43EA92-6A24-F9FC-19DF-745F0E655A91}"/>
              </a:ext>
            </a:extLst>
          </p:cNvPr>
          <p:cNvCxnSpPr>
            <a:cxnSpLocks/>
          </p:cNvCxnSpPr>
          <p:nvPr/>
        </p:nvCxnSpPr>
        <p:spPr>
          <a:xfrm flipV="1">
            <a:off x="507602" y="2507477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609065-A303-093E-DEE1-A84E11FE0C5B}"/>
              </a:ext>
            </a:extLst>
          </p:cNvPr>
          <p:cNvSpPr txBox="1"/>
          <p:nvPr/>
        </p:nvSpPr>
        <p:spPr>
          <a:xfrm>
            <a:off x="507602" y="2114932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district </a:t>
            </a:r>
            <a:r>
              <a:rPr lang="ko-KR" altLang="en-US" sz="700">
                <a:latin typeface="+mn-ea"/>
              </a:rPr>
              <a:t>범주형 변수를 </a:t>
            </a:r>
            <a:r>
              <a:rPr lang="en-US" altLang="ko-KR" sz="700">
                <a:latin typeface="+mn-ea"/>
              </a:rPr>
              <a:t>pd.get_dummies()</a:t>
            </a:r>
            <a:r>
              <a:rPr lang="ko-KR" altLang="en-US" sz="700">
                <a:latin typeface="+mn-ea"/>
              </a:rPr>
              <a:t>로 원</a:t>
            </a:r>
            <a:r>
              <a:rPr lang="en-US" altLang="ko-KR" sz="700">
                <a:latin typeface="+mn-ea"/>
              </a:rPr>
              <a:t>-</a:t>
            </a:r>
            <a:r>
              <a:rPr lang="ko-KR" altLang="en-US" sz="700">
                <a:latin typeface="+mn-ea"/>
              </a:rPr>
              <a:t>핫 인코딩해 </a:t>
            </a:r>
            <a:r>
              <a:rPr lang="en-US" altLang="ko-KR" sz="700">
                <a:latin typeface="+mn-ea"/>
              </a:rPr>
              <a:t>district_</a:t>
            </a:r>
            <a:r>
              <a:rPr lang="ko-KR" altLang="en-US" sz="700">
                <a:latin typeface="+mn-ea"/>
              </a:rPr>
              <a:t>로 시작하는 더미 컬럼들을 생성하고 목록</a:t>
            </a:r>
            <a:r>
              <a:rPr lang="en-US" altLang="ko-KR" sz="700">
                <a:latin typeface="+mn-ea"/>
              </a:rPr>
              <a:t>(district_ohe_cols)</a:t>
            </a:r>
            <a:r>
              <a:rPr lang="ko-KR" altLang="en-US" sz="700">
                <a:latin typeface="+mn-ea"/>
              </a:rPr>
              <a:t>으로 저장한다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4816008" y="4075243"/>
            <a:ext cx="401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학습 피처</a:t>
            </a:r>
            <a:r>
              <a:rPr lang="en-US" altLang="ko-KR" sz="700">
                <a:latin typeface="+mn-ea"/>
              </a:rPr>
              <a:t>(features)</a:t>
            </a:r>
            <a:r>
              <a:rPr lang="ko-KR" altLang="en-US" sz="700">
                <a:latin typeface="+mn-ea"/>
              </a:rPr>
              <a:t>와 타깃</a:t>
            </a:r>
            <a:r>
              <a:rPr lang="en-US" altLang="ko-KR" sz="700">
                <a:latin typeface="+mn-ea"/>
              </a:rPr>
              <a:t>(child_user)</a:t>
            </a:r>
            <a:r>
              <a:rPr lang="ko-KR" altLang="en-US" sz="700">
                <a:latin typeface="+mn-ea"/>
              </a:rPr>
              <a:t>을 정의한 뒤</a:t>
            </a:r>
            <a:r>
              <a:rPr lang="en-US" altLang="ko-KR" sz="700">
                <a:latin typeface="+mn-ea"/>
              </a:rPr>
              <a:t>, 2020</a:t>
            </a:r>
            <a:r>
              <a:rPr lang="ko-KR" altLang="en-US" sz="700">
                <a:latin typeface="+mn-ea"/>
              </a:rPr>
              <a:t>년까지 </a:t>
            </a:r>
            <a:r>
              <a:rPr lang="en-US" altLang="ko-KR" sz="700">
                <a:latin typeface="+mn-ea"/>
              </a:rPr>
              <a:t>train / 2021</a:t>
            </a:r>
            <a:r>
              <a:rPr lang="ko-KR" altLang="en-US" sz="700">
                <a:latin typeface="+mn-ea"/>
              </a:rPr>
              <a:t>년 이후 </a:t>
            </a:r>
            <a:r>
              <a:rPr lang="en-US" altLang="ko-KR" sz="700">
                <a:latin typeface="+mn-ea"/>
              </a:rPr>
              <a:t>test</a:t>
            </a:r>
            <a:r>
              <a:rPr lang="ko-KR" altLang="en-US" sz="700">
                <a:latin typeface="+mn-ea"/>
              </a:rPr>
              <a:t>로 연도 기준 분리하고 </a:t>
            </a:r>
            <a:r>
              <a:rPr lang="en-US" altLang="ko-KR" sz="700">
                <a:latin typeface="+mn-ea"/>
              </a:rPr>
              <a:t>X/y</a:t>
            </a:r>
            <a:r>
              <a:rPr lang="ko-KR" altLang="en-US" sz="700">
                <a:latin typeface="+mn-ea"/>
              </a:rPr>
              <a:t>를 각각 생성한다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또한 </a:t>
            </a:r>
            <a:r>
              <a:rPr lang="en-US" altLang="ko-KR" sz="700">
                <a:latin typeface="+mn-ea"/>
              </a:rPr>
              <a:t>y_train</a:t>
            </a:r>
            <a:r>
              <a:rPr lang="ko-KR" altLang="en-US" sz="700">
                <a:latin typeface="+mn-ea"/>
              </a:rPr>
              <a:t>에 </a:t>
            </a:r>
            <a:r>
              <a:rPr lang="en-US" altLang="ko-KR" sz="700">
                <a:latin typeface="+mn-ea"/>
              </a:rPr>
              <a:t>log1p</a:t>
            </a:r>
            <a:r>
              <a:rPr lang="ko-KR" altLang="en-US" sz="700">
                <a:latin typeface="+mn-ea"/>
              </a:rPr>
              <a:t>를 적용해 스케일을 완화하고 학습 안정성을 높인다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E4F992-BA75-CE3A-7FA8-12CB9BBC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8" y="1096396"/>
            <a:ext cx="3821848" cy="92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3A27-3466-8CBB-2A31-DAEB1628512C}"/>
              </a:ext>
            </a:extLst>
          </p:cNvPr>
          <p:cNvSpPr txBox="1"/>
          <p:nvPr/>
        </p:nvSpPr>
        <p:spPr>
          <a:xfrm>
            <a:off x="3813703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1DAA47-863B-0420-6332-9BC4479B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42" y="1139112"/>
            <a:ext cx="2836216" cy="27902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684DDB-D7FD-3226-F825-6221B6687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" y="2630967"/>
            <a:ext cx="2820975" cy="1500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C105FA-9AAB-C6B8-2EA8-D9837832DD48}"/>
              </a:ext>
            </a:extLst>
          </p:cNvPr>
          <p:cNvSpPr txBox="1"/>
          <p:nvPr/>
        </p:nvSpPr>
        <p:spPr>
          <a:xfrm>
            <a:off x="512102" y="4245799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XGBRegressor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tree_method="hist"</a:t>
            </a:r>
            <a:r>
              <a:rPr lang="ko-KR" altLang="en-US" sz="700">
                <a:latin typeface="+mn-ea"/>
              </a:rPr>
              <a:t>로 빠르게 학습시키면서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깊이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학습률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트리수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샘플링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정규화 등 주요 하이퍼파라미터의 탐색 범위</a:t>
            </a:r>
            <a:r>
              <a:rPr lang="en-US" altLang="ko-KR" sz="700">
                <a:latin typeface="+mn-ea"/>
              </a:rPr>
              <a:t>(param_grid_local)</a:t>
            </a:r>
            <a:r>
              <a:rPr lang="ko-KR" altLang="en-US" sz="700">
                <a:latin typeface="+mn-ea"/>
              </a:rPr>
              <a:t>를 정의한 코드다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BCC32-885B-11B0-2287-13903BD19483}"/>
              </a:ext>
            </a:extLst>
          </p:cNvPr>
          <p:cNvSpPr txBox="1"/>
          <p:nvPr/>
        </p:nvSpPr>
        <p:spPr>
          <a:xfrm>
            <a:off x="2811658" y="258888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7135448" y="113911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8779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509852" y="3770206"/>
            <a:ext cx="4013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RandomizedSearchCV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XGBoost </a:t>
            </a:r>
            <a:r>
              <a:rPr lang="ko-KR" altLang="en-US" sz="700">
                <a:latin typeface="+mn-ea"/>
              </a:rPr>
              <a:t>하이퍼파라미터를 </a:t>
            </a:r>
            <a:r>
              <a:rPr lang="en-US" altLang="ko-KR" sz="700">
                <a:latin typeface="+mn-ea"/>
              </a:rPr>
              <a:t>30</a:t>
            </a:r>
            <a:r>
              <a:rPr lang="ko-KR" altLang="en-US" sz="700">
                <a:latin typeface="+mn-ea"/>
              </a:rPr>
              <a:t>회 랜덤 탐색</a:t>
            </a:r>
            <a:r>
              <a:rPr lang="en-US" altLang="ko-KR" sz="700">
                <a:latin typeface="+mn-ea"/>
              </a:rPr>
              <a:t>(n_iter=30) </a:t>
            </a:r>
            <a:r>
              <a:rPr lang="ko-KR" altLang="en-US" sz="700">
                <a:latin typeface="+mn-ea"/>
              </a:rPr>
              <a:t>하고</a:t>
            </a:r>
            <a:r>
              <a:rPr lang="en-US" altLang="ko-KR" sz="700">
                <a:latin typeface="+mn-ea"/>
              </a:rPr>
              <a:t>, 3-fold CV(cv=3) </a:t>
            </a:r>
            <a:r>
              <a:rPr lang="ko-KR" altLang="en-US" sz="700">
                <a:latin typeface="+mn-ea"/>
              </a:rPr>
              <a:t>에서 </a:t>
            </a:r>
            <a:r>
              <a:rPr lang="en-US" altLang="ko-KR" sz="700">
                <a:latin typeface="+mn-ea"/>
              </a:rPr>
              <a:t>R²(scoring="r2") </a:t>
            </a:r>
            <a:r>
              <a:rPr lang="ko-KR" altLang="en-US" sz="700">
                <a:latin typeface="+mn-ea"/>
              </a:rPr>
              <a:t>기준으로 최적 조합을 찾는다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찾은 </a:t>
            </a:r>
            <a:r>
              <a:rPr lang="en-US" altLang="ko-KR" sz="700">
                <a:latin typeface="+mn-ea"/>
              </a:rPr>
              <a:t>best_params_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best_xgb_local </a:t>
            </a:r>
            <a:r>
              <a:rPr lang="ko-KR" altLang="en-US" sz="700">
                <a:latin typeface="+mn-ea"/>
              </a:rPr>
              <a:t>모델을 다시 생성해 전체 학습 데이터</a:t>
            </a:r>
            <a:r>
              <a:rPr lang="en-US" altLang="ko-KR" sz="700">
                <a:latin typeface="+mn-ea"/>
              </a:rPr>
              <a:t>(X_train, y_train_log) </a:t>
            </a:r>
            <a:r>
              <a:rPr lang="ko-KR" altLang="en-US" sz="700">
                <a:latin typeface="+mn-ea"/>
              </a:rPr>
              <a:t>로 재학습한다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모델 객체에 </a:t>
            </a:r>
            <a:r>
              <a:rPr lang="en-US" altLang="ko-KR" sz="700">
                <a:latin typeface="+mn-ea"/>
              </a:rPr>
              <a:t>district_ohe_cols, base_features</a:t>
            </a:r>
            <a:r>
              <a:rPr lang="ko-KR" altLang="en-US" sz="700">
                <a:latin typeface="+mn-ea"/>
              </a:rPr>
              <a:t>를 속성으로 저장해 추론 시 컬럼 스키마를 고정하고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예측은 </a:t>
            </a:r>
            <a:r>
              <a:rPr lang="en-US" altLang="ko-KR" sz="700">
                <a:latin typeface="+mn-ea"/>
              </a:rPr>
              <a:t>log </a:t>
            </a:r>
            <a:r>
              <a:rPr lang="ko-KR" altLang="en-US" sz="700">
                <a:latin typeface="+mn-ea"/>
              </a:rPr>
              <a:t>스케일로 나온 값을 </a:t>
            </a:r>
            <a:r>
              <a:rPr lang="en-US" altLang="ko-KR" sz="700">
                <a:latin typeface="+mn-ea"/>
              </a:rPr>
              <a:t>expm1</a:t>
            </a:r>
            <a:r>
              <a:rPr lang="ko-KR" altLang="en-US" sz="700">
                <a:latin typeface="+mn-ea"/>
              </a:rPr>
              <a:t>로 원래 스케일로 복원해 </a:t>
            </a:r>
            <a:r>
              <a:rPr lang="en-US" altLang="ko-KR" sz="700">
                <a:latin typeface="+mn-ea"/>
              </a:rPr>
              <a:t>pred_local</a:t>
            </a:r>
            <a:r>
              <a:rPr lang="ko-KR" altLang="en-US" sz="700">
                <a:latin typeface="+mn-ea"/>
              </a:rPr>
              <a:t>을 만든다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462E73-9E47-9D32-4C7E-0B1A3D25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0" y="1128989"/>
            <a:ext cx="3697963" cy="2551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3697731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99D4A0-71CB-C163-3C08-AF166F0D3CF8}"/>
              </a:ext>
            </a:extLst>
          </p:cNvPr>
          <p:cNvSpPr/>
          <p:nvPr/>
        </p:nvSpPr>
        <p:spPr>
          <a:xfrm>
            <a:off x="4825450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ADF8A-58A7-312D-DE99-0F5B1A0A5D4A}"/>
              </a:ext>
            </a:extLst>
          </p:cNvPr>
          <p:cNvSpPr txBox="1"/>
          <p:nvPr/>
        </p:nvSpPr>
        <p:spPr>
          <a:xfrm>
            <a:off x="4825450" y="3833054"/>
            <a:ext cx="4013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에서 실제값 시계열</a:t>
            </a:r>
            <a:r>
              <a:rPr lang="en-US" altLang="ko-KR" sz="700">
                <a:latin typeface="+mn-ea"/>
              </a:rPr>
              <a:t>(get_total_series_actual) </a:t>
            </a:r>
            <a:r>
              <a:rPr lang="ko-KR" altLang="en-US" sz="700">
                <a:latin typeface="+mn-ea"/>
              </a:rPr>
              <a:t>과 예측값 시계열</a:t>
            </a:r>
            <a:r>
              <a:rPr lang="en-US" altLang="ko-KR" sz="700">
                <a:latin typeface="+mn-ea"/>
              </a:rPr>
              <a:t>(get_total_series_forecast) </a:t>
            </a:r>
            <a:r>
              <a:rPr lang="ko-KR" altLang="en-US" sz="700">
                <a:latin typeface="+mn-ea"/>
              </a:rPr>
              <a:t>을 각각 조회해</a:t>
            </a:r>
            <a:r>
              <a:rPr lang="en-US" altLang="ko-KR" sz="700">
                <a:latin typeface="+mn-ea"/>
              </a:rPr>
              <a:t>, year / child_user / is_pred </a:t>
            </a:r>
            <a:r>
              <a:rPr lang="ko-KR" altLang="en-US" sz="700">
                <a:latin typeface="+mn-ea"/>
              </a:rPr>
              <a:t>형태의 리스트로 합친다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child_user</a:t>
            </a:r>
            <a:r>
              <a:rPr lang="ko-KR" altLang="en-US" sz="700">
                <a:latin typeface="+mn-ea"/>
              </a:rPr>
              <a:t>가 없는 행은 건너뛰고</a:t>
            </a:r>
            <a:r>
              <a:rPr lang="en-US" altLang="ko-KR" sz="700">
                <a:latin typeface="+mn-ea"/>
              </a:rPr>
              <a:t>(continue), </a:t>
            </a:r>
            <a:r>
              <a:rPr lang="ko-KR" altLang="en-US" sz="700">
                <a:latin typeface="+mn-ea"/>
              </a:rPr>
              <a:t>실제 데이터는 </a:t>
            </a:r>
            <a:r>
              <a:rPr lang="en-US" altLang="ko-KR" sz="700">
                <a:latin typeface="+mn-ea"/>
              </a:rPr>
              <a:t>is_pred=False, </a:t>
            </a:r>
            <a:r>
              <a:rPr lang="ko-KR" altLang="en-US" sz="700">
                <a:latin typeface="+mn-ea"/>
              </a:rPr>
              <a:t>예측 데이터는 </a:t>
            </a:r>
            <a:r>
              <a:rPr lang="en-US" altLang="ko-KR" sz="700">
                <a:latin typeface="+mn-ea"/>
              </a:rPr>
              <a:t>is_pred=True</a:t>
            </a:r>
            <a:r>
              <a:rPr lang="ko-KR" altLang="en-US" sz="700">
                <a:latin typeface="+mn-ea"/>
              </a:rPr>
              <a:t>로 구분해 프론트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차트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에서 구간을 나눠 그릴 수 있게 한다</a:t>
            </a:r>
            <a:r>
              <a:rPr lang="en-US" altLang="ko-KR" sz="700">
                <a:latin typeface="+mn-ea"/>
              </a:rPr>
              <a:t>.</a:t>
            </a:r>
          </a:p>
          <a:p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마지막에 </a:t>
            </a:r>
            <a:r>
              <a:rPr lang="en-US" altLang="ko-KR" sz="700">
                <a:latin typeface="+mn-ea"/>
              </a:rPr>
              <a:t>year </a:t>
            </a:r>
            <a:r>
              <a:rPr lang="ko-KR" altLang="en-US" sz="700">
                <a:latin typeface="+mn-ea"/>
              </a:rPr>
              <a:t>기준으로 정렬해 시간 순서가 보장된 시계열 데이터를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A6EE-76F7-1B20-0295-1C3D35589909}"/>
              </a:ext>
            </a:extLst>
          </p:cNvPr>
          <p:cNvSpPr txBox="1"/>
          <p:nvPr/>
        </p:nvSpPr>
        <p:spPr>
          <a:xfrm>
            <a:off x="8013329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D8FB86-1667-841F-3E8A-0F1DDB04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07" y="1130687"/>
            <a:ext cx="3659241" cy="25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DF59E6-BBE7-1732-4DA7-A1BCC9CC8301}"/>
              </a:ext>
            </a:extLst>
          </p:cNvPr>
          <p:cNvCxnSpPr>
            <a:cxnSpLocks/>
          </p:cNvCxnSpPr>
          <p:nvPr/>
        </p:nvCxnSpPr>
        <p:spPr>
          <a:xfrm flipV="1">
            <a:off x="509852" y="2713854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95E80B-51A6-1DDB-6F0A-A91D753BC8E6}"/>
              </a:ext>
            </a:extLst>
          </p:cNvPr>
          <p:cNvSpPr txBox="1"/>
          <p:nvPr/>
        </p:nvSpPr>
        <p:spPr>
          <a:xfrm>
            <a:off x="507602" y="2123084"/>
            <a:ext cx="4013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Llama-3 8B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</a:t>
            </a:r>
            <a:r>
              <a:rPr lang="en-US" altLang="ko-KR" sz="700">
                <a:latin typeface="+mn-ea"/>
              </a:rPr>
              <a:t>+ double quant</a:t>
            </a:r>
            <a:r>
              <a:rPr lang="ko-KR" altLang="en-US" sz="700">
                <a:latin typeface="+mn-ea"/>
              </a:rPr>
              <a:t> 설정으로 로드해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메모리 사용량을 크게 줄인 구성이다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연산은 </a:t>
            </a:r>
            <a:r>
              <a:rPr lang="en-US" altLang="ko-KR" sz="700">
                <a:latin typeface="+mn-ea"/>
              </a:rPr>
              <a:t>bfloat16</a:t>
            </a:r>
            <a:r>
              <a:rPr lang="ko-KR" altLang="en-US" sz="700">
                <a:latin typeface="+mn-ea"/>
              </a:rPr>
              <a:t>으로 수행해 안정성을 유지하고</a:t>
            </a:r>
            <a:r>
              <a:rPr lang="en-US" altLang="ko-KR" sz="700">
                <a:latin typeface="+mn-ea"/>
              </a:rPr>
              <a:t>, device_map={“”:0}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GPU 0</a:t>
            </a:r>
            <a:r>
              <a:rPr lang="ko-KR" altLang="en-US" sz="700">
                <a:latin typeface="+mn-ea"/>
              </a:rPr>
              <a:t>번에 모델을 배치한다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B7B-AC2C-10EA-7CF0-477A720EB0E9}"/>
              </a:ext>
            </a:extLst>
          </p:cNvPr>
          <p:cNvSpPr txBox="1"/>
          <p:nvPr/>
        </p:nvSpPr>
        <p:spPr>
          <a:xfrm>
            <a:off x="507602" y="4283157"/>
            <a:ext cx="401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LoRA(PEFT)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Llama-3</a:t>
            </a:r>
            <a:r>
              <a:rPr lang="ko-KR" altLang="en-US" sz="700">
                <a:latin typeface="+mn-ea"/>
              </a:rPr>
              <a:t>를 전체 재학습 없이 미세조정하기 위해 </a:t>
            </a:r>
            <a:r>
              <a:rPr lang="en-US" altLang="ko-KR" sz="700">
                <a:latin typeface="+mn-ea"/>
              </a:rPr>
              <a:t>r=16, alpha=16, dropout=0 </a:t>
            </a:r>
            <a:r>
              <a:rPr lang="ko-KR" altLang="en-US" sz="700">
                <a:latin typeface="+mn-ea"/>
              </a:rPr>
              <a:t>설정을 적용하고 </a:t>
            </a:r>
            <a:r>
              <a:rPr lang="en-US" altLang="ko-KR" sz="700">
                <a:latin typeface="+mn-ea"/>
              </a:rPr>
              <a:t>bias</a:t>
            </a:r>
            <a:r>
              <a:rPr lang="ko-KR" altLang="en-US" sz="700">
                <a:latin typeface="+mn-ea"/>
              </a:rPr>
              <a:t>는 학습하지 않는다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q/k/v/o_proj</a:t>
            </a:r>
            <a:r>
              <a:rPr lang="ko-KR" altLang="en-US" sz="700">
                <a:latin typeface="+mn-ea"/>
              </a:rPr>
              <a:t>와 </a:t>
            </a:r>
            <a:r>
              <a:rPr lang="en-US" altLang="ko-KR" sz="700">
                <a:latin typeface="+mn-ea"/>
              </a:rPr>
              <a:t>gate/up/down/proj </a:t>
            </a:r>
            <a:r>
              <a:rPr lang="ko-KR" altLang="en-US" sz="700">
                <a:latin typeface="+mn-ea"/>
              </a:rPr>
              <a:t>등 </a:t>
            </a:r>
            <a:r>
              <a:rPr lang="en-US" altLang="ko-KR" sz="700">
                <a:latin typeface="+mn-ea"/>
              </a:rPr>
              <a:t>Attention-FFN </a:t>
            </a:r>
            <a:r>
              <a:rPr lang="ko-KR" altLang="en-US" sz="700">
                <a:latin typeface="+mn-ea"/>
              </a:rPr>
              <a:t>핵심 </a:t>
            </a:r>
            <a:r>
              <a:rPr lang="en-US" altLang="ko-KR" sz="700">
                <a:latin typeface="+mn-ea"/>
              </a:rPr>
              <a:t>projection </a:t>
            </a:r>
            <a:r>
              <a:rPr lang="ko-KR" altLang="en-US" sz="700">
                <a:latin typeface="+mn-ea"/>
              </a:rPr>
              <a:t>레이어만 타깃으로 어뎁터를 붙여 파라미터 효율을 높인다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BB5986-60AA-EA80-7809-E96A784E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4" y="800257"/>
            <a:ext cx="2830248" cy="13004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477272-499F-7E5E-FB97-E84D3EED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4" y="2802080"/>
            <a:ext cx="3877997" cy="1482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C09B69-3658-AD8F-A79D-3606E913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63" y="800257"/>
            <a:ext cx="1957388" cy="4067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43F762-8918-03F1-0F1C-3C1A9D2DDDEA}"/>
              </a:ext>
            </a:extLst>
          </p:cNvPr>
          <p:cNvSpPr txBox="1"/>
          <p:nvPr/>
        </p:nvSpPr>
        <p:spPr>
          <a:xfrm>
            <a:off x="6838950" y="800257"/>
            <a:ext cx="201294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per_device_train_batch_size=2 : GPU </a:t>
            </a:r>
            <a:r>
              <a:rPr lang="ko-KR" altLang="en-US" sz="700">
                <a:latin typeface="+mn-ea"/>
              </a:rPr>
              <a:t>메모리 한계로 마이크로배치 최소화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gradient_accumulation_steps=8 : </a:t>
            </a:r>
            <a:r>
              <a:rPr lang="ko-KR" altLang="en-US" sz="700">
                <a:latin typeface="+mn-ea"/>
              </a:rPr>
              <a:t>유효 배치</a:t>
            </a:r>
            <a:r>
              <a:rPr lang="en-US" altLang="ko-KR" sz="700">
                <a:latin typeface="+mn-ea"/>
              </a:rPr>
              <a:t>=2×8=16</a:t>
            </a:r>
            <a:r>
              <a:rPr lang="ko-KR" altLang="en-US" sz="700">
                <a:latin typeface="+mn-ea"/>
              </a:rPr>
              <a:t>으로 안정성 확보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max_steps=300 : </a:t>
            </a:r>
            <a:r>
              <a:rPr lang="ko-KR" altLang="en-US" sz="700">
                <a:latin typeface="+mn-ea"/>
              </a:rPr>
              <a:t>짧은 실험 주기로 빠른 검증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비교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warmup_steps=50 : </a:t>
            </a:r>
            <a:r>
              <a:rPr lang="ko-KR" altLang="en-US" sz="700">
                <a:latin typeface="+mn-ea"/>
              </a:rPr>
              <a:t>초반 발산 방지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학습률 점진 상승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learning_rate=1e-4 : LoRA </a:t>
            </a:r>
            <a:r>
              <a:rPr lang="ko-KR" altLang="en-US" sz="700">
                <a:latin typeface="+mn-ea"/>
              </a:rPr>
              <a:t>튜닝에서 안정적인 기본 학습률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optim=adamw_8bit : </a:t>
            </a:r>
            <a:r>
              <a:rPr lang="ko-KR" altLang="en-US" sz="700">
                <a:latin typeface="+mn-ea"/>
              </a:rPr>
              <a:t>옵티마이저 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저사양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대응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weight_decay=0.01 : </a:t>
            </a:r>
            <a:r>
              <a:rPr lang="ko-KR" altLang="en-US" sz="700">
                <a:latin typeface="+mn-ea"/>
              </a:rPr>
              <a:t>과적합 완화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일반화 보조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lr_scheduler_type=constant_with_warmup : warmup </a:t>
            </a:r>
            <a:r>
              <a:rPr lang="ko-KR" altLang="en-US" sz="700">
                <a:latin typeface="+mn-ea"/>
              </a:rPr>
              <a:t>이후 일정 </a:t>
            </a:r>
            <a:r>
              <a:rPr lang="en-US" altLang="ko-KR" sz="700">
                <a:latin typeface="+mn-ea"/>
              </a:rPr>
              <a:t>LR</a:t>
            </a:r>
            <a:r>
              <a:rPr lang="ko-KR" altLang="en-US" sz="700">
                <a:latin typeface="+mn-ea"/>
              </a:rPr>
              <a:t>로 간단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안정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gradient_checkpointing=True : activation </a:t>
            </a:r>
            <a:r>
              <a:rPr lang="ko-KR" altLang="en-US" sz="700">
                <a:latin typeface="+mn-ea"/>
              </a:rPr>
              <a:t>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속도↓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메모리↑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eval_steps=50 / save_steps=100 : 50 step</a:t>
            </a:r>
            <a:r>
              <a:rPr lang="ko-KR" altLang="en-US" sz="700">
                <a:latin typeface="+mn-ea"/>
              </a:rPr>
              <a:t>마다 성능 점검</a:t>
            </a:r>
            <a:r>
              <a:rPr lang="en-US" altLang="ko-KR" sz="700">
                <a:latin typeface="+mn-ea"/>
              </a:rPr>
              <a:t>, 100 step</a:t>
            </a:r>
            <a:r>
              <a:rPr lang="ko-KR" altLang="en-US" sz="700">
                <a:latin typeface="+mn-ea"/>
              </a:rPr>
              <a:t>마다 저장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seed=42 / report_to='none' : </a:t>
            </a:r>
            <a:r>
              <a:rPr lang="ko-KR" altLang="en-US" sz="700">
                <a:latin typeface="+mn-ea"/>
              </a:rPr>
              <a:t>재현성 확보 </a:t>
            </a:r>
            <a:r>
              <a:rPr lang="en-US" altLang="ko-KR" sz="700">
                <a:latin typeface="+mn-ea"/>
              </a:rPr>
              <a:t>/ </a:t>
            </a:r>
            <a:r>
              <a:rPr lang="ko-KR" altLang="en-US" sz="700">
                <a:latin typeface="+mn-ea"/>
              </a:rPr>
              <a:t>불필요 로깅 제거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7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29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F201D-253B-5EB1-CDF6-70D35232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5" y="800257"/>
            <a:ext cx="3857415" cy="400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42B5F-77EF-0AC7-A1F2-6083DFAD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3" y="800257"/>
            <a:ext cx="3875087" cy="306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994688"/>
            <a:ext cx="4013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FastAPI </a:t>
            </a:r>
            <a:r>
              <a:rPr lang="ko-KR" altLang="en-US" sz="700">
                <a:latin typeface="+mn-ea"/>
              </a:rPr>
              <a:t>서버가 시작될 때</a:t>
            </a:r>
            <a:r>
              <a:rPr lang="en-US" altLang="ko-KR" sz="700">
                <a:latin typeface="+mn-ea"/>
              </a:rPr>
              <a:t>(startup) </a:t>
            </a:r>
            <a:r>
              <a:rPr lang="ko-KR" altLang="en-US" sz="700">
                <a:latin typeface="+mn-ea"/>
              </a:rPr>
              <a:t>토크나이저를 초기화하고</a:t>
            </a:r>
            <a:r>
              <a:rPr lang="en-US" altLang="ko-KR" sz="700">
                <a:latin typeface="+mn-ea"/>
              </a:rPr>
              <a:t>, Llama-3 Base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설정으로 로드해 </a:t>
            </a:r>
            <a:r>
              <a:rPr lang="en-US" altLang="ko-KR" sz="700">
                <a:latin typeface="+mn-ea"/>
              </a:rPr>
              <a:t>GPU0</a:t>
            </a:r>
            <a:r>
              <a:rPr lang="ko-KR" altLang="en-US" sz="700">
                <a:latin typeface="+mn-ea"/>
              </a:rPr>
              <a:t>에 올린다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pad_token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eos_token</a:t>
            </a:r>
            <a:r>
              <a:rPr lang="ko-KR" altLang="en-US" sz="700">
                <a:latin typeface="+mn-ea"/>
              </a:rPr>
              <a:t>으로 맞춰 패딩 토큰 문제를 방지하고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처리 일관성을 확보한다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마지막으로 </a:t>
            </a:r>
            <a:r>
              <a:rPr lang="en-US" altLang="ko-KR" sz="700">
                <a:latin typeface="+mn-ea"/>
              </a:rPr>
              <a:t>checkpoint-300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LoRA </a:t>
            </a:r>
            <a:r>
              <a:rPr lang="ko-KR" altLang="en-US" sz="700">
                <a:latin typeface="+mn-ea"/>
              </a:rPr>
              <a:t>어댑터</a:t>
            </a:r>
            <a:r>
              <a:rPr lang="en-US" altLang="ko-KR" sz="700">
                <a:latin typeface="+mn-ea"/>
              </a:rPr>
              <a:t>(PEFT) 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base </a:t>
            </a:r>
            <a:r>
              <a:rPr lang="ko-KR" altLang="en-US" sz="700">
                <a:latin typeface="+mn-ea"/>
              </a:rPr>
              <a:t>모델에 결합해 기본 추론 모델</a:t>
            </a:r>
            <a:r>
              <a:rPr lang="en-US" altLang="ko-KR" sz="700">
                <a:latin typeface="+mn-ea"/>
              </a:rPr>
              <a:t>(current_ft_model) </a:t>
            </a:r>
            <a:r>
              <a:rPr lang="ko-KR" altLang="en-US" sz="700">
                <a:latin typeface="+mn-ea"/>
              </a:rPr>
              <a:t>로 설정한 뒤 준비 완료 로그를 출력한다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0E87F-CA8C-4BBE-A1DA-50ACF2F191E8}"/>
              </a:ext>
            </a:extLst>
          </p:cNvPr>
          <p:cNvSpPr txBox="1"/>
          <p:nvPr/>
        </p:nvSpPr>
        <p:spPr>
          <a:xfrm>
            <a:off x="8007350" y="85845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74058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4012640"/>
            <a:ext cx="401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질문 문자열에 포함된 키워드를 기준으로 문서 타입을 급여</a:t>
            </a:r>
            <a:r>
              <a:rPr lang="en-US" altLang="ko-KR" sz="700">
                <a:latin typeface="+mn-ea"/>
              </a:rPr>
              <a:t>(salary) / </a:t>
            </a:r>
            <a:r>
              <a:rPr lang="ko-KR" altLang="en-US" sz="700">
                <a:latin typeface="+mn-ea"/>
              </a:rPr>
              <a:t>지원</a:t>
            </a:r>
            <a:r>
              <a:rPr lang="en-US" altLang="ko-KR" sz="700">
                <a:latin typeface="+mn-ea"/>
              </a:rPr>
              <a:t>(support) / </a:t>
            </a:r>
            <a:r>
              <a:rPr lang="ko-KR" altLang="en-US" sz="700">
                <a:latin typeface="+mn-ea"/>
              </a:rPr>
              <a:t>법령</a:t>
            </a:r>
            <a:r>
              <a:rPr lang="en-US" altLang="ko-KR" sz="700">
                <a:latin typeface="+mn-ea"/>
              </a:rPr>
              <a:t>(law) </a:t>
            </a:r>
            <a:r>
              <a:rPr lang="ko-KR" altLang="en-US" sz="700">
                <a:latin typeface="+mn-ea"/>
              </a:rPr>
              <a:t>으로 분류해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검색 범위를 좁히는 라우팅 로직이다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벡터</a:t>
            </a: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가 없으면 안내 문구를 반환하고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있으면 </a:t>
            </a:r>
            <a:r>
              <a:rPr lang="en-US" altLang="ko-KR" sz="700">
                <a:latin typeface="+mn-ea"/>
              </a:rPr>
              <a:t>k=3</a:t>
            </a:r>
            <a:r>
              <a:rPr lang="ko-KR" altLang="en-US" sz="700">
                <a:latin typeface="+mn-ea"/>
              </a:rPr>
              <a:t>으로 </a:t>
            </a:r>
            <a:r>
              <a:rPr lang="en-US" altLang="ko-KR" sz="700">
                <a:latin typeface="+mn-ea"/>
              </a:rPr>
              <a:t>Top-3 </a:t>
            </a:r>
            <a:r>
              <a:rPr lang="ko-KR" altLang="en-US" sz="700">
                <a:latin typeface="+mn-ea"/>
              </a:rPr>
              <a:t>유사도</a:t>
            </a:r>
            <a:r>
              <a:rPr lang="en-US" altLang="ko-KR" sz="700">
                <a:latin typeface="+mn-ea"/>
              </a:rPr>
              <a:t>(similarity) </a:t>
            </a:r>
            <a:r>
              <a:rPr lang="ko-KR" altLang="en-US" sz="700">
                <a:latin typeface="+mn-ea"/>
              </a:rPr>
              <a:t>검색을 수행한다</a:t>
            </a:r>
            <a:r>
              <a:rPr lang="en-US" altLang="ko-KR" sz="700">
                <a:latin typeface="+mn-ea"/>
              </a:rPr>
              <a:t>(MMR </a:t>
            </a:r>
            <a:r>
              <a:rPr lang="ko-KR" altLang="en-US" sz="700">
                <a:latin typeface="+mn-ea"/>
              </a:rPr>
              <a:t>대신 속도 우선</a:t>
            </a:r>
            <a:r>
              <a:rPr lang="en-US" altLang="ko-KR" sz="700">
                <a:latin typeface="+mn-ea"/>
              </a:rPr>
              <a:t>).</a:t>
            </a: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분류된 </a:t>
            </a:r>
            <a:r>
              <a:rPr lang="en-US" altLang="ko-KR" sz="700">
                <a:latin typeface="+mn-ea"/>
              </a:rPr>
              <a:t>doc_type</a:t>
            </a:r>
            <a:r>
              <a:rPr lang="ko-KR" altLang="en-US" sz="700">
                <a:latin typeface="+mn-ea"/>
              </a:rPr>
              <a:t>이 있으면 해당 타입으로 </a:t>
            </a:r>
            <a:r>
              <a:rPr lang="en-US" altLang="ko-KR" sz="700">
                <a:latin typeface="+mn-ea"/>
              </a:rPr>
              <a:t>filter</a:t>
            </a:r>
            <a:r>
              <a:rPr lang="ko-KR" altLang="en-US" sz="700">
                <a:latin typeface="+mn-ea"/>
              </a:rPr>
              <a:t>를 걸어 관련 문서만 가져오고</a:t>
            </a:r>
            <a:r>
              <a:rPr lang="en-US" altLang="ko-KR" sz="700">
                <a:latin typeface="+mn-ea"/>
              </a:rPr>
              <a:t>, retriever.invoke(question)</a:t>
            </a:r>
            <a:r>
              <a:rPr lang="ko-KR" altLang="en-US" sz="700">
                <a:latin typeface="+mn-ea"/>
              </a:rPr>
              <a:t>으로 컨텍스트 문서를 추출한다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996AA-5CC7-5E2A-A0EA-4E9CFAB6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6" y="819150"/>
            <a:ext cx="3848894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7B1AE8-2EC0-D3F1-09BC-23D6CF99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5" y="2647950"/>
            <a:ext cx="3848894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742928" y="819150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4324350"/>
            <a:ext cx="4013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요청으로 받은 </a:t>
            </a:r>
            <a:r>
              <a:rPr lang="en-US" altLang="ko-KR" sz="700">
                <a:latin typeface="+mn-ea"/>
              </a:rPr>
              <a:t>instruction/input</a:t>
            </a:r>
            <a:r>
              <a:rPr lang="ko-KR" altLang="en-US" sz="700">
                <a:latin typeface="+mn-ea"/>
              </a:rPr>
              <a:t>을 프롬프트로 합친 뒤 토크나이징해서 모델 디바이스</a:t>
            </a:r>
            <a:r>
              <a:rPr lang="en-US" altLang="ko-KR" sz="700">
                <a:latin typeface="+mn-ea"/>
              </a:rPr>
              <a:t>(GPU/CPU)</a:t>
            </a:r>
            <a:r>
              <a:rPr lang="ko-KR" altLang="en-US" sz="700">
                <a:latin typeface="+mn-ea"/>
              </a:rPr>
              <a:t>로 올리고</a:t>
            </a:r>
            <a:r>
              <a:rPr lang="en-US" altLang="ko-KR" sz="700">
                <a:latin typeface="+mn-ea"/>
              </a:rPr>
              <a:t>, generate()</a:t>
            </a:r>
            <a:r>
              <a:rPr lang="ko-KR" altLang="en-US" sz="700">
                <a:latin typeface="+mn-ea"/>
              </a:rPr>
              <a:t>로 지정된 </a:t>
            </a:r>
            <a:r>
              <a:rPr lang="en-US" altLang="ko-KR" sz="700">
                <a:latin typeface="+mn-ea"/>
              </a:rPr>
              <a:t>max_new_tokens/temperature </a:t>
            </a:r>
            <a:r>
              <a:rPr lang="ko-KR" altLang="en-US" sz="700">
                <a:latin typeface="+mn-ea"/>
              </a:rPr>
              <a:t>설정에 따라 응답 토큰을 생성한다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생성 시간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토큰 처리량을 로그로 찍고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길이 이후의 생성 부분만 디코딩해 최종 텍스트를 </a:t>
            </a:r>
            <a:r>
              <a:rPr lang="en-US" altLang="ko-KR" sz="700">
                <a:latin typeface="+mn-ea"/>
              </a:rPr>
              <a:t>JSON({"text": ...})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6BD28D-90B7-0873-883B-919AF71D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54" y="819150"/>
            <a:ext cx="3863446" cy="3174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DB7596-3555-ACB0-D747-2F3F67A3CB13}"/>
              </a:ext>
            </a:extLst>
          </p:cNvPr>
          <p:cNvSpPr txBox="1"/>
          <p:nvPr/>
        </p:nvSpPr>
        <p:spPr>
          <a:xfrm>
            <a:off x="7829550" y="91879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[rag_service.py]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936538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585540"/>
            <a:ext cx="401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사용자의 프롬프트를 </a:t>
            </a:r>
            <a:r>
              <a:rPr lang="en-US" altLang="ko-KR" sz="700">
                <a:latin typeface="+mn-ea"/>
              </a:rPr>
              <a:t>self._extract_query_meta()</a:t>
            </a:r>
            <a:r>
              <a:rPr lang="ko-KR" altLang="en-US" sz="700">
                <a:latin typeface="+mn-ea"/>
              </a:rPr>
              <a:t>로 파싱해 자치구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연도 범위 같은 메타정보를 추출하고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단계별 처리 시간을 로그로 기록한다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추출된 조건을 기반으로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조회를 수행해 </a:t>
            </a:r>
            <a:r>
              <a:rPr lang="en-US" altLang="ko-KR" sz="700">
                <a:latin typeface="+mn-ea"/>
              </a:rPr>
              <a:t>sql_context(</a:t>
            </a:r>
            <a:r>
              <a:rPr lang="ko-KR" altLang="en-US" sz="700">
                <a:latin typeface="+mn-ea"/>
              </a:rPr>
              <a:t>예측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통계 등 필요한 데이터 컨텍스트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를 만들고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이를 </a:t>
            </a:r>
            <a:r>
              <a:rPr lang="en-US" altLang="ko-KR" sz="700">
                <a:latin typeface="+mn-ea"/>
              </a:rPr>
              <a:t>LLM </a:t>
            </a:r>
            <a:r>
              <a:rPr lang="ko-KR" altLang="en-US" sz="700">
                <a:latin typeface="+mn-ea"/>
              </a:rPr>
              <a:t>입력에 포함시킨다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instruction</a:t>
            </a:r>
            <a:r>
              <a:rPr lang="ko-KR" altLang="en-US" sz="700">
                <a:latin typeface="+mn-ea"/>
              </a:rPr>
              <a:t>에 출력 형식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예</a:t>
            </a:r>
            <a:r>
              <a:rPr lang="en-US" altLang="ko-KR" sz="700">
                <a:latin typeface="+mn-ea"/>
              </a:rPr>
              <a:t>: 3</a:t>
            </a:r>
            <a:r>
              <a:rPr lang="ko-KR" altLang="en-US" sz="700">
                <a:latin typeface="+mn-ea"/>
              </a:rPr>
              <a:t>줄 불릿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단정 금지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추가 설명 금지 등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을 강하게 지정해 답변 스타일을 통제한다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200">
              <a:latin typeface="+mn-ea"/>
            </a:endParaRP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최종적으로 </a:t>
            </a:r>
            <a:r>
              <a:rPr lang="en-US" altLang="ko-KR" sz="700">
                <a:latin typeface="+mn-ea"/>
              </a:rPr>
              <a:t>self._call_llama3()</a:t>
            </a:r>
            <a:r>
              <a:rPr lang="ko-KR" altLang="en-US" sz="700">
                <a:latin typeface="+mn-ea"/>
              </a:rPr>
              <a:t>를 호출해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컨텍스트 </a:t>
            </a:r>
            <a:r>
              <a:rPr lang="en-US" altLang="ko-KR" sz="700">
                <a:latin typeface="+mn-ea"/>
              </a:rPr>
              <a:t>+ </a:t>
            </a:r>
            <a:r>
              <a:rPr lang="ko-KR" altLang="en-US" sz="700">
                <a:latin typeface="+mn-ea"/>
              </a:rPr>
              <a:t>사용자 질의를 합친 요청으로 </a:t>
            </a:r>
            <a:r>
              <a:rPr lang="en-US" altLang="ko-KR" sz="700">
                <a:latin typeface="+mn-ea"/>
              </a:rPr>
              <a:t>Llama3 </a:t>
            </a:r>
            <a:r>
              <a:rPr lang="ko-KR" altLang="en-US" sz="700">
                <a:latin typeface="+mn-ea"/>
              </a:rPr>
              <a:t>응답을 생성하고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3535586"/>
            <a:ext cx="401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flask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/switch-model POST API</a:t>
            </a:r>
            <a:r>
              <a:rPr lang="ko-KR" altLang="en-US" sz="700">
                <a:latin typeface="+mn-ea"/>
              </a:rPr>
              <a:t>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클라이언트가 보낸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받아 </a:t>
            </a:r>
            <a:r>
              <a:rPr lang="en-US" altLang="ko-KR" sz="700">
                <a:latin typeface="+mn-ea"/>
              </a:rPr>
              <a:t>RunPod </a:t>
            </a:r>
            <a:r>
              <a:rPr lang="ko-KR" altLang="en-US" sz="700">
                <a:latin typeface="+mn-ea"/>
              </a:rPr>
              <a:t>추론 서버의 </a:t>
            </a:r>
            <a:r>
              <a:rPr lang="en-US" altLang="ko-KR" sz="700">
                <a:latin typeface="+mn-ea"/>
              </a:rPr>
              <a:t>/switch_model </a:t>
            </a:r>
            <a:r>
              <a:rPr lang="ko-KR" altLang="en-US" sz="700">
                <a:latin typeface="+mn-ea"/>
              </a:rPr>
              <a:t>엔드포인트로 그대로 전달한다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RUNPOD_API_URL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/generate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/switch_model</a:t>
            </a:r>
            <a:r>
              <a:rPr lang="ko-KR" altLang="en-US" sz="700">
                <a:latin typeface="+mn-ea"/>
              </a:rPr>
              <a:t>로 바꿔 호출하고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응답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success/result </a:t>
            </a:r>
            <a:r>
              <a:rPr lang="ko-KR" altLang="en-US" sz="700">
                <a:latin typeface="+mn-ea"/>
              </a:rPr>
              <a:t>형태로 반환한다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타임아웃 </a:t>
            </a:r>
            <a:r>
              <a:rPr lang="en-US" altLang="ko-KR" sz="700">
                <a:latin typeface="+mn-ea"/>
              </a:rPr>
              <a:t>60</a:t>
            </a:r>
            <a:r>
              <a:rPr lang="ko-KR" altLang="en-US" sz="700">
                <a:latin typeface="+mn-ea"/>
              </a:rPr>
              <a:t>초</a:t>
            </a:r>
            <a:r>
              <a:rPr lang="en-US" altLang="ko-KR" sz="700">
                <a:latin typeface="+mn-ea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호출 실패 시 예외를 잡아 </a:t>
            </a:r>
            <a:r>
              <a:rPr lang="en-US" altLang="ko-KR" sz="700">
                <a:latin typeface="+mn-ea"/>
              </a:rPr>
              <a:t>success:false</a:t>
            </a:r>
            <a:r>
              <a:rPr lang="ko-KR" altLang="en-US" sz="700">
                <a:latin typeface="+mn-ea"/>
              </a:rPr>
              <a:t>와 에러 메시지를 </a:t>
            </a:r>
            <a:r>
              <a:rPr lang="en-US" altLang="ko-KR" sz="700">
                <a:latin typeface="+mn-ea"/>
              </a:rPr>
              <a:t>500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0B4C4-C85D-404A-5026-6D2E25CF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3" y="1332174"/>
            <a:ext cx="3799538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419108" y="1332174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[genai_views.py]</a:t>
            </a:r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6B92C3-70F3-3E88-3332-B90A7344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87" y="1093441"/>
            <a:ext cx="3747426" cy="2442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39964-A2CA-B005-48D3-36126B2747D9}"/>
              </a:ext>
            </a:extLst>
          </p:cNvPr>
          <p:cNvSpPr txBox="1"/>
          <p:nvPr/>
        </p:nvSpPr>
        <p:spPr>
          <a:xfrm>
            <a:off x="7656576" y="1145792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312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68B41D-DE44-DA25-71E1-85869EC9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54" y="1165014"/>
            <a:ext cx="3494226" cy="3481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BCEE93-4AA6-9FA7-C3BC-D121EB66F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52" y="1102859"/>
            <a:ext cx="3358266" cy="34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(1/2)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421430" y="1768339"/>
            <a:ext cx="606406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421431" y="3319359"/>
            <a:ext cx="606405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가족 형태 변화 </a:t>
            </a:r>
            <a:r>
              <a:rPr lang="en-US" altLang="ko-KR" sz="1600" b="1">
                <a:latin typeface="+mn-ea"/>
              </a:rPr>
              <a:t>+ </a:t>
            </a:r>
            <a:r>
              <a:rPr lang="ko-KR" altLang="en-US" sz="1600" b="1">
                <a:latin typeface="+mn-ea"/>
              </a:rPr>
              <a:t>맞벌이 증가로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방과후 돌봄 수요 확대</a:t>
            </a:r>
            <a:endParaRPr lang="en-US" altLang="ko-KR" sz="16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864671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가정에서 아이 돌봄 감당하기 어려워</a:t>
            </a:r>
            <a:endParaRPr lang="en-US" altLang="ko-KR" sz="1600" b="1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야간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방과후 돌봄 공백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지역아동센터 이용자 수요</a:t>
            </a:r>
            <a:r>
              <a:rPr lang="ko-KR" altLang="en-US" b="1">
                <a:latin typeface="+mn-ea"/>
              </a:rPr>
              <a:t>를 예측할 필요</a:t>
            </a:r>
            <a:r>
              <a:rPr lang="en-US" altLang="ko-KR" b="1"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509851" y="3102194"/>
            <a:ext cx="3755679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167CA-F384-6230-140B-3E6D84E6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0" y="3102193"/>
            <a:ext cx="3624297" cy="16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EB0EFE-DEF7-6A5E-6229-0FC9407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2" y="886526"/>
            <a:ext cx="3605174" cy="3981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3924ED-84A0-8C75-9856-539D8240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16" y="994172"/>
            <a:ext cx="3671332" cy="38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8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DA842-34D6-B501-AC3A-E43A372E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8" y="995093"/>
            <a:ext cx="3358265" cy="38751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E5258-3858-E404-EB58-C08AA0CA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2" y="1004239"/>
            <a:ext cx="3358265" cy="36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6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64498-70CB-40BF-D2EB-A9749734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3" y="1004238"/>
            <a:ext cx="3358265" cy="3653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970309-4C7C-F820-E3EF-ED0CE49E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91" y="1004238"/>
            <a:ext cx="3358266" cy="36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8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CF9B65-E1E4-CC73-44E4-18D20AB5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2" y="1004238"/>
            <a:ext cx="3358266" cy="3653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30D5C3-27B9-1A4B-01A2-FE61C643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2" y="1004238"/>
            <a:ext cx="3358266" cy="36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5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05649" y="4870220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F5EBC5-12CB-FA39-5C0D-15EE4C65FEE7}"/>
              </a:ext>
            </a:extLst>
          </p:cNvPr>
          <p:cNvSpPr/>
          <p:nvPr/>
        </p:nvSpPr>
        <p:spPr>
          <a:xfrm>
            <a:off x="509852" y="741952"/>
            <a:ext cx="3811535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8C7BFA-B41B-03AA-F841-574A93D92E8E}"/>
              </a:ext>
            </a:extLst>
          </p:cNvPr>
          <p:cNvSpPr/>
          <p:nvPr/>
        </p:nvSpPr>
        <p:spPr>
          <a:xfrm>
            <a:off x="4822615" y="741952"/>
            <a:ext cx="4013200" cy="4178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AD0D13-F015-C7E7-E535-4C819022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2" y="1004238"/>
            <a:ext cx="3358266" cy="3653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5260C3-2513-3547-3757-58DF5699F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14" y="1004238"/>
            <a:ext cx="3358266" cy="36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 dirty="0"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 dirty="0">
                <a:latin typeface="+mj-ea"/>
                <a:ea typeface="+mj-ea"/>
                <a:cs typeface="Host Grotesk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https://drive.google.com/file/d/1DzBx8PQqxOeYAgGnsNaFRTk2noertKaA/view</a:t>
            </a:r>
            <a:endParaRPr lang="en-US" altLang="ko-KR" sz="800" b="1" dirty="0"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3C9CB0-F91B-1DA5-C326-9FB1C86CFABC}"/>
              </a:ext>
            </a:extLst>
          </p:cNvPr>
          <p:cNvSpPr/>
          <p:nvPr/>
        </p:nvSpPr>
        <p:spPr>
          <a:xfrm>
            <a:off x="509845" y="1003300"/>
            <a:ext cx="7984532" cy="3521075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49622" y="1570472"/>
            <a:ext cx="7818808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자율 사고</a:t>
            </a:r>
            <a:r>
              <a:rPr lang="en-US" altLang="ko-KR" sz="1100">
                <a:latin typeface="+mn-ea"/>
              </a:rPr>
              <a:t>: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LangGraph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기반</a:t>
            </a:r>
            <a:r>
              <a:rPr lang="ko-KR" altLang="en-US" sz="1100">
                <a:latin typeface="+mn-ea"/>
              </a:rPr>
              <a:t>의 ‘판단</a:t>
            </a:r>
            <a:r>
              <a:rPr lang="en-US" altLang="ko-KR" sz="1100">
                <a:latin typeface="+mn-ea"/>
              </a:rPr>
              <a:t>-</a:t>
            </a:r>
            <a:r>
              <a:rPr lang="ko-KR" altLang="en-US" sz="1100">
                <a:latin typeface="+mn-ea"/>
              </a:rPr>
              <a:t>실행</a:t>
            </a:r>
            <a:r>
              <a:rPr lang="en-US" altLang="ko-KR" sz="1100">
                <a:latin typeface="+mn-ea"/>
              </a:rPr>
              <a:t>-</a:t>
            </a:r>
            <a:r>
              <a:rPr lang="ko-KR" altLang="en-US" sz="1100">
                <a:latin typeface="+mn-ea"/>
              </a:rPr>
              <a:t>검토’ 루프를 통해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AI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가 스스로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DB/RAG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도구를 선택</a:t>
            </a:r>
            <a:r>
              <a:rPr lang="ko-KR" altLang="en-US" sz="1100">
                <a:latin typeface="+mn-ea"/>
              </a:rPr>
              <a:t>하고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</a:rPr>
              <a:t>              </a:t>
            </a:r>
            <a:r>
              <a:rPr lang="ko-KR" altLang="en-US" sz="1100">
                <a:latin typeface="+mn-ea"/>
              </a:rPr>
              <a:t>답변을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자가 수정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(Self-Correction)</a:t>
            </a:r>
          </a:p>
          <a:p>
            <a:pPr>
              <a:lnSpc>
                <a:spcPct val="150000"/>
              </a:lnSpc>
            </a:pP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표준 연동</a:t>
            </a:r>
            <a:r>
              <a:rPr lang="en-US" altLang="ko-KR" sz="1100">
                <a:latin typeface="+mn-ea"/>
              </a:rPr>
              <a:t>: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MCP(Model Context Protocol) </a:t>
            </a:r>
            <a:r>
              <a:rPr lang="ko-KR" altLang="en-US" sz="1100">
                <a:latin typeface="+mn-ea"/>
              </a:rPr>
              <a:t>서버 도입으로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데이터 조회 로직을 표준화</a:t>
            </a:r>
            <a:r>
              <a:rPr lang="ko-KR" altLang="en-US" sz="1100">
                <a:latin typeface="+mn-ea"/>
              </a:rPr>
              <a:t>하여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</a:rPr>
              <a:t>              </a:t>
            </a:r>
            <a:r>
              <a:rPr lang="ko-KR" altLang="en-US" sz="1100">
                <a:latin typeface="+mn-ea"/>
              </a:rPr>
              <a:t>모델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라마</a:t>
            </a:r>
            <a:r>
              <a:rPr lang="en-US" altLang="ko-KR" sz="1100">
                <a:latin typeface="+mn-ea"/>
              </a:rPr>
              <a:t>3, GPT </a:t>
            </a:r>
            <a:r>
              <a:rPr lang="ko-KR" altLang="en-US" sz="1100">
                <a:latin typeface="+mn-ea"/>
              </a:rPr>
              <a:t>등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에 관계없이 즉시 도구 활용 가능</a:t>
            </a:r>
            <a:endParaRPr lang="en-US" altLang="ko-KR" sz="11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49623" y="1240900"/>
            <a:ext cx="463026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1. </a:t>
            </a:r>
            <a:r>
              <a:rPr lang="ko-KR" altLang="en-US" sz="1200" b="1">
                <a:latin typeface="+mn-ea"/>
              </a:rPr>
              <a:t>지능형 자율 워크플로우 및 도구 표준화 </a:t>
            </a:r>
            <a:r>
              <a:rPr lang="en-US" altLang="ko-KR" sz="1200" b="1">
                <a:latin typeface="+mn-ea"/>
              </a:rPr>
              <a:t>(LangGraph &amp; MCP)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2596" y="3043623"/>
            <a:ext cx="496971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하이브리드 안정성 및 추론 품질 최적화 </a:t>
            </a:r>
            <a:r>
              <a:rPr lang="en-US" altLang="ko-KR" sz="1200" b="1">
                <a:latin typeface="+mn-ea"/>
              </a:rPr>
              <a:t>(Fail-safe &amp; Optimization)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377240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무중단 운영</a:t>
            </a:r>
            <a:r>
              <a:rPr lang="en-US" altLang="ko-KR" sz="1100">
                <a:latin typeface="+mn-ea"/>
              </a:rPr>
              <a:t>: RunPod(</a:t>
            </a:r>
            <a:r>
              <a:rPr lang="ko-KR" altLang="en-US" sz="1100">
                <a:latin typeface="+mn-ea"/>
              </a:rPr>
              <a:t>파인튜닝 모델</a:t>
            </a:r>
            <a:r>
              <a:rPr lang="en-US" altLang="ko-KR" sz="1100">
                <a:latin typeface="+mn-ea"/>
              </a:rPr>
              <a:t>) </a:t>
            </a:r>
            <a:r>
              <a:rPr lang="ko-KR" altLang="en-US" sz="1100">
                <a:latin typeface="+mn-ea"/>
              </a:rPr>
              <a:t>장애 시 </a:t>
            </a:r>
            <a:r>
              <a:rPr lang="en-US" altLang="ko-KR" sz="1100">
                <a:latin typeface="+mn-ea"/>
              </a:rPr>
              <a:t>OpenAI API(GPT-4o)</a:t>
            </a:r>
            <a:r>
              <a:rPr lang="ko-KR" altLang="en-US" sz="1100">
                <a:latin typeface="+mn-ea"/>
              </a:rPr>
              <a:t>로 즉시 전환되는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실시간 스위칭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(Fail-safe) </a:t>
            </a:r>
            <a:r>
              <a:rPr lang="ko-KR" altLang="en-US" sz="1100">
                <a:latin typeface="+mn-ea"/>
              </a:rPr>
              <a:t>체계 구축</a:t>
            </a:r>
          </a:p>
          <a:p>
            <a:pPr>
              <a:lnSpc>
                <a:spcPct val="150000"/>
              </a:lnSpc>
            </a:pPr>
            <a:endParaRPr lang="ko-KR" altLang="en-US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품질 고도화</a:t>
            </a:r>
            <a:r>
              <a:rPr lang="en-US" altLang="ko-KR" sz="1100">
                <a:latin typeface="+mn-ea"/>
              </a:rPr>
              <a:t>: </a:t>
            </a:r>
            <a:r>
              <a:rPr lang="ko-KR" altLang="en-US" sz="1100">
                <a:latin typeface="+mn-ea"/>
              </a:rPr>
              <a:t>기능별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보고서</a:t>
            </a:r>
            <a:r>
              <a:rPr lang="en-US" altLang="ko-KR" sz="1100">
                <a:latin typeface="+mn-ea"/>
              </a:rPr>
              <a:t>, Q&amp;A </a:t>
            </a:r>
            <a:r>
              <a:rPr lang="ko-KR" altLang="en-US" sz="1100">
                <a:latin typeface="+mn-ea"/>
              </a:rPr>
              <a:t>등</a:t>
            </a:r>
            <a:r>
              <a:rPr lang="en-US" altLang="ko-KR" sz="1100">
                <a:latin typeface="+mn-ea"/>
              </a:rPr>
              <a:t>)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추론 파라미터 최적화</a:t>
            </a:r>
            <a:r>
              <a:rPr lang="ko-KR" altLang="en-US" sz="1100">
                <a:latin typeface="+mn-ea"/>
              </a:rPr>
              <a:t> 및 정밀한 도구 호출을 위한 인스트럭션 가이드라인 확정</a:t>
            </a:r>
            <a:endParaRPr lang="en-US" altLang="ko-KR" sz="11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B278BF-A706-1119-F6FF-2D8AE4A6B98B}"/>
              </a:ext>
            </a:extLst>
          </p:cNvPr>
          <p:cNvSpPr/>
          <p:nvPr/>
        </p:nvSpPr>
        <p:spPr>
          <a:xfrm>
            <a:off x="509845" y="1003300"/>
            <a:ext cx="7984532" cy="3521075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16780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머신러닝</a:t>
            </a:r>
            <a:r>
              <a:rPr lang="en-US" altLang="ko-KR" sz="1100">
                <a:latin typeface="+mn-ea"/>
              </a:rPr>
              <a:t>·LLM </a:t>
            </a:r>
            <a:r>
              <a:rPr lang="ko-KR" altLang="en-US" sz="1100">
                <a:latin typeface="+mn-ea"/>
              </a:rPr>
              <a:t>흐름을 완전히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이해하지 못한 채 </a:t>
            </a:r>
            <a:r>
              <a:rPr lang="ko-KR" altLang="en-US" sz="1100">
                <a:latin typeface="+mn-ea"/>
              </a:rPr>
              <a:t>시작해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시행착오</a:t>
            </a:r>
            <a:r>
              <a:rPr lang="ko-KR" altLang="en-US" sz="1100">
                <a:latin typeface="+mn-ea"/>
              </a:rPr>
              <a:t>와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시간 낭비</a:t>
            </a:r>
            <a:r>
              <a:rPr lang="ko-KR" altLang="en-US" sz="1100">
                <a:latin typeface="+mn-ea"/>
              </a:rPr>
              <a:t>가 컸습니다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직접 부딪히며 학습하는 과정에서 개념들이 연결되기 시작했고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약점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 이해 부족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이 명확</a:t>
            </a:r>
            <a:r>
              <a:rPr lang="ko-KR" altLang="en-US" sz="1100">
                <a:latin typeface="+mn-ea"/>
              </a:rPr>
              <a:t>해졌습니다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다음 프로젝트부터는</a:t>
            </a:r>
            <a:r>
              <a:rPr lang="ko-KR" altLang="en-US" sz="1100" b="1">
                <a:latin typeface="+mn-ea"/>
              </a:rPr>
              <a:t>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설계를 먼저 확정</a:t>
            </a:r>
            <a:r>
              <a:rPr lang="ko-KR" altLang="en-US" sz="1100">
                <a:latin typeface="+mn-ea"/>
              </a:rPr>
              <a:t>하고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같은 실수를 하지 않고 완성도를 높이는게 첫 번째 목표입니다</a:t>
            </a:r>
            <a:r>
              <a:rPr lang="en-US" altLang="ko-KR" sz="110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87208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기능 개발 과정과 어려움과 배움</a:t>
            </a:r>
            <a:endParaRPr lang="en-US" altLang="ko-KR" sz="1200" b="1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82057" y="1458021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소통의 중요성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69083" y="178883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초반엔 역할만 나누고 진행해서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마지막 통합 단계에서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소통 부족</a:t>
            </a:r>
            <a:r>
              <a:rPr lang="ko-KR" altLang="en-US" sz="1100">
                <a:latin typeface="+mn-ea"/>
              </a:rPr>
              <a:t>이 한꺼번에 터지며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오류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충돌</a:t>
            </a:r>
            <a:r>
              <a:rPr lang="ko-KR" altLang="en-US" sz="1100">
                <a:latin typeface="+mn-ea"/>
              </a:rPr>
              <a:t>이 많았습니다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주제 변경 이후엔</a:t>
            </a:r>
            <a:r>
              <a:rPr lang="ko-KR" altLang="en-US" sz="1100" b="1">
                <a:latin typeface="+mn-ea"/>
              </a:rPr>
              <a:t>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·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기준을 먼저 맞추고 </a:t>
            </a:r>
            <a:r>
              <a:rPr lang="ko-KR" altLang="en-US" sz="1100">
                <a:latin typeface="+mn-ea"/>
              </a:rPr>
              <a:t>진행하니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개발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속도와 효율</a:t>
            </a:r>
            <a:r>
              <a:rPr lang="ko-KR" altLang="en-US" sz="1100">
                <a:latin typeface="+mn-ea"/>
              </a:rPr>
              <a:t>이 확실히 좋아졌습니다</a:t>
            </a:r>
            <a:r>
              <a:rPr lang="en-US" altLang="ko-KR" sz="11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(2/2)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22410" y="1793589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22411" y="3319824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돌봄 수요는 전국적으로 증가하지만</a:t>
            </a:r>
            <a:br>
              <a:rPr lang="ko-KR" altLang="en-US" sz="1600" b="1">
                <a:latin typeface="+mn-ea"/>
              </a:rPr>
            </a:br>
            <a:r>
              <a:rPr lang="ko-KR" altLang="en-US" sz="1600" b="1">
                <a:latin typeface="+mn-ea"/>
              </a:rPr>
              <a:t>지원 여건은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403296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어느 지역은 수요 대비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예산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시설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인력이 부족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03296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자치구별 이용자 수를 예측해</a:t>
            </a:r>
            <a:endParaRPr lang="en-US" altLang="ko-KR" b="1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정책 의사결정</a:t>
            </a:r>
            <a:r>
              <a:rPr lang="ko-KR" altLang="en-US" b="1">
                <a:latin typeface="+mn-ea"/>
              </a:rPr>
              <a:t>을 지원</a:t>
            </a:r>
            <a:r>
              <a:rPr lang="en-US" altLang="ko-KR" b="1">
                <a:latin typeface="+mn-ea"/>
              </a:rPr>
              <a:t>＂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068C-35C7-D02A-3536-548C0DCB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D8FC22-9B04-0FDB-CE56-75E27225E6B1}"/>
              </a:ext>
            </a:extLst>
          </p:cNvPr>
          <p:cNvCxnSpPr>
            <a:cxnSpLocks/>
          </p:cNvCxnSpPr>
          <p:nvPr/>
        </p:nvCxnSpPr>
        <p:spPr>
          <a:xfrm>
            <a:off x="6101644" y="1230489"/>
            <a:ext cx="0" cy="2980267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B3CCDBF6-94BF-C344-FDA8-9A48813CB1A0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1EA3F-47E7-6E7B-EDD6-4A9460D99DCE}"/>
              </a:ext>
            </a:extLst>
          </p:cNvPr>
          <p:cNvSpPr txBox="1"/>
          <p:nvPr/>
        </p:nvSpPr>
        <p:spPr>
          <a:xfrm>
            <a:off x="242719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지역아동센터 수요 예측 모델</a:t>
            </a:r>
            <a:r>
              <a:rPr lang="ko-KR" altLang="en-US" sz="1200" b="1">
                <a:latin typeface="+mn-ea"/>
              </a:rPr>
              <a:t>을 활용한</a:t>
            </a:r>
            <a:endParaRPr lang="en-US" altLang="ko-KR" sz="1200" b="1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E39128-555E-DBC8-CD7B-46C703D89C4F}"/>
              </a:ext>
            </a:extLst>
          </p:cNvPr>
          <p:cNvCxnSpPr>
            <a:cxnSpLocks/>
          </p:cNvCxnSpPr>
          <p:nvPr/>
        </p:nvCxnSpPr>
        <p:spPr>
          <a:xfrm>
            <a:off x="3172178" y="1230489"/>
            <a:ext cx="0" cy="2980267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A1B169-AFAD-95C6-5B9B-53A47A30D7DF}"/>
              </a:ext>
            </a:extLst>
          </p:cNvPr>
          <p:cNvSpPr txBox="1"/>
          <p:nvPr/>
        </p:nvSpPr>
        <p:spPr>
          <a:xfrm>
            <a:off x="242719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대시보드 시각화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38B8E-B0A2-9349-5A2F-9D4EB44EF1E6}"/>
              </a:ext>
            </a:extLst>
          </p:cNvPr>
          <p:cNvSpPr txBox="1"/>
          <p:nvPr/>
        </p:nvSpPr>
        <p:spPr>
          <a:xfrm>
            <a:off x="242719" y="1905297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Input ( </a:t>
            </a:r>
            <a:r>
              <a:rPr lang="ko-KR" altLang="en-US" sz="800" b="1">
                <a:latin typeface="+mn-ea"/>
              </a:rPr>
              <a:t>한부모 가정 수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인구수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기초생활 수급자 수 등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EC45A-6A21-D64D-9242-19E8105BF8CE}"/>
              </a:ext>
            </a:extLst>
          </p:cNvPr>
          <p:cNvSpPr txBox="1"/>
          <p:nvPr/>
        </p:nvSpPr>
        <p:spPr>
          <a:xfrm>
            <a:off x="242712" y="211909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target ( </a:t>
            </a:r>
            <a:r>
              <a:rPr lang="ko-KR" altLang="en-US" sz="800" b="1">
                <a:latin typeface="+mn-ea"/>
              </a:rPr>
              <a:t>지역아동센터 이용자 수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525CA-F7D4-96AE-E73B-E87A6DDDD462}"/>
              </a:ext>
            </a:extLst>
          </p:cNvPr>
          <p:cNvSpPr txBox="1"/>
          <p:nvPr/>
        </p:nvSpPr>
        <p:spPr>
          <a:xfrm>
            <a:off x="242714" y="2459495"/>
            <a:ext cx="2929457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머신러닝 기반</a:t>
            </a:r>
            <a:r>
              <a:rPr lang="en-US" altLang="ko-KR" sz="800">
                <a:latin typeface="+mn-ea"/>
              </a:rPr>
              <a:t>(Multiple Linear Regression, Ensemble </a:t>
            </a:r>
            <a:r>
              <a:rPr lang="ko-KR" altLang="en-US" sz="800">
                <a:latin typeface="+mn-ea"/>
              </a:rPr>
              <a:t>기법 </a:t>
            </a:r>
            <a:r>
              <a:rPr lang="en-US" altLang="ko-KR" sz="800">
                <a:latin typeface="+mn-ea"/>
              </a:rPr>
              <a:t>XGBoost </a:t>
            </a:r>
            <a:r>
              <a:rPr lang="ko-KR" altLang="en-US" sz="800">
                <a:latin typeface="+mn-ea"/>
              </a:rPr>
              <a:t>등</a:t>
            </a:r>
            <a:r>
              <a:rPr lang="en-US" altLang="ko-KR" sz="800">
                <a:latin typeface="+mn-ea"/>
              </a:rPr>
              <a:t>)</a:t>
            </a:r>
            <a:r>
              <a:rPr lang="ko-KR" altLang="en-US" sz="800">
                <a:latin typeface="+mn-ea"/>
              </a:rPr>
              <a:t>으로 다양한 데이터 학습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KOSIS </a:t>
            </a:r>
            <a:r>
              <a:rPr lang="ko-KR" altLang="en-US" sz="800">
                <a:latin typeface="+mn-ea"/>
              </a:rPr>
              <a:t>국가통계포털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서울열린데이터광장 데이터 사용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교차검증 기반 하이퍼파라미터 튜닝으로 최적 모델 선정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예</a:t>
            </a:r>
            <a:r>
              <a:rPr lang="en-US" altLang="ko-KR" sz="800">
                <a:latin typeface="+mn-ea"/>
              </a:rPr>
              <a:t>) n_estimators, max_depth, learning_rate,</a:t>
            </a: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     subsample, colsample_bytree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C4264B-6E26-0CA8-D1F4-CFB0C452956A}"/>
              </a:ext>
            </a:extLst>
          </p:cNvPr>
          <p:cNvSpPr txBox="1"/>
          <p:nvPr/>
        </p:nvSpPr>
        <p:spPr>
          <a:xfrm>
            <a:off x="6101621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LLaMA3</a:t>
            </a:r>
            <a:r>
              <a:rPr lang="ko-KR" altLang="en-US" sz="1200" b="1">
                <a:latin typeface="+mn-ea"/>
              </a:rPr>
              <a:t>를 활용한</a:t>
            </a:r>
            <a:endParaRPr lang="en-US" altLang="ko-KR" sz="1200" b="1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66A047-875D-8594-2A58-8672B990F630}"/>
              </a:ext>
            </a:extLst>
          </p:cNvPr>
          <p:cNvSpPr txBox="1"/>
          <p:nvPr/>
        </p:nvSpPr>
        <p:spPr>
          <a:xfrm>
            <a:off x="6101621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RAG </a:t>
            </a: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기반 </a:t>
            </a:r>
            <a:r>
              <a:rPr lang="ko-KR" altLang="en-US" sz="1200" b="1">
                <a:latin typeface="+mn-ea"/>
              </a:rPr>
              <a:t>지역아동센터 </a:t>
            </a:r>
            <a:r>
              <a:rPr lang="en-US" altLang="ko-KR" sz="1200" b="1">
                <a:latin typeface="+mn-ea"/>
              </a:rPr>
              <a:t>Q&amp;A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C3A658-3C54-9707-F3D9-1E9BB8DA8384}"/>
              </a:ext>
            </a:extLst>
          </p:cNvPr>
          <p:cNvSpPr txBox="1"/>
          <p:nvPr/>
        </p:nvSpPr>
        <p:spPr>
          <a:xfrm>
            <a:off x="6101621" y="1905297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Generative AI( </a:t>
            </a:r>
            <a:r>
              <a:rPr lang="ko-KR" altLang="en-US" sz="800" b="1">
                <a:latin typeface="+mn-ea"/>
              </a:rPr>
              <a:t>보고서 생성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정책제안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텍스트 요약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F0FBA6-31C1-4466-66C7-3DFF24465D5B}"/>
              </a:ext>
            </a:extLst>
          </p:cNvPr>
          <p:cNvSpPr txBox="1"/>
          <p:nvPr/>
        </p:nvSpPr>
        <p:spPr>
          <a:xfrm>
            <a:off x="6101614" y="211909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RAG ( </a:t>
            </a:r>
            <a:r>
              <a:rPr lang="ko-KR" altLang="en-US" sz="800" b="1">
                <a:latin typeface="+mn-ea"/>
              </a:rPr>
              <a:t>문서 기반 </a:t>
            </a:r>
            <a:r>
              <a:rPr lang="en-US" altLang="ko-KR" sz="800" b="1">
                <a:latin typeface="+mn-ea"/>
              </a:rPr>
              <a:t>Q&amp;A 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118723-6224-1C6F-8CA8-A5EB580896B3}"/>
              </a:ext>
            </a:extLst>
          </p:cNvPr>
          <p:cNvSpPr txBox="1"/>
          <p:nvPr/>
        </p:nvSpPr>
        <p:spPr>
          <a:xfrm>
            <a:off x="6214543" y="2459495"/>
            <a:ext cx="2929457" cy="173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RAG </a:t>
            </a:r>
            <a:r>
              <a:rPr lang="ko-KR" altLang="en-US" sz="800">
                <a:latin typeface="+mn-ea"/>
              </a:rPr>
              <a:t>파이프라인 구축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정책</a:t>
            </a:r>
            <a:r>
              <a:rPr lang="en-US" altLang="ko-KR" sz="800">
                <a:latin typeface="+mn-ea"/>
              </a:rPr>
              <a:t>·</a:t>
            </a:r>
            <a:r>
              <a:rPr lang="ko-KR" altLang="en-US" sz="800">
                <a:latin typeface="+mn-ea"/>
              </a:rPr>
              <a:t>운영지침 </a:t>
            </a:r>
            <a:r>
              <a:rPr lang="en-US" altLang="ko-KR" sz="800">
                <a:latin typeface="+mn-ea"/>
              </a:rPr>
              <a:t>PDF → </a:t>
            </a:r>
            <a:r>
              <a:rPr lang="ko-KR" altLang="en-US" sz="800">
                <a:latin typeface="+mn-ea"/>
              </a:rPr>
              <a:t>청크 분할 → 임베딩 → 벡터</a:t>
            </a:r>
            <a:r>
              <a:rPr lang="en-US" altLang="ko-KR" sz="800">
                <a:latin typeface="+mn-ea"/>
              </a:rPr>
              <a:t>DB </a:t>
            </a:r>
            <a:r>
              <a:rPr lang="ko-KR" altLang="en-US" sz="800">
                <a:latin typeface="+mn-ea"/>
              </a:rPr>
              <a:t>저장 → 유사도 검색 후 근거 문서와 함께 응답 생성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근거 기반 응답 품질 강화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프롬프트 템플릿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출력 형식 고정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인용</a:t>
            </a:r>
            <a:r>
              <a:rPr lang="en-US" altLang="ko-KR" sz="800">
                <a:latin typeface="+mn-ea"/>
              </a:rPr>
              <a:t>(</a:t>
            </a:r>
            <a:r>
              <a:rPr lang="ko-KR" altLang="en-US" sz="800">
                <a:latin typeface="+mn-ea"/>
              </a:rPr>
              <a:t>근거</a:t>
            </a:r>
            <a:r>
              <a:rPr lang="en-US" altLang="ko-KR" sz="800">
                <a:latin typeface="+mn-ea"/>
              </a:rPr>
              <a:t>) </a:t>
            </a:r>
            <a:r>
              <a:rPr lang="ko-KR" altLang="en-US" sz="800">
                <a:latin typeface="+mn-ea"/>
              </a:rPr>
              <a:t>포함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환각 최소화를 위한 답변 가이드 적용</a:t>
            </a: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서빙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연동 구조</a:t>
            </a:r>
            <a:r>
              <a:rPr lang="en-US" altLang="ko-KR" sz="800">
                <a:latin typeface="+mn-ea"/>
              </a:rPr>
              <a:t>: RunPod(FastAPI) </a:t>
            </a:r>
            <a:r>
              <a:rPr lang="ko-KR" altLang="en-US" sz="800">
                <a:latin typeface="+mn-ea"/>
              </a:rPr>
              <a:t>모델 추론 서버 ↔ </a:t>
            </a:r>
            <a:r>
              <a:rPr lang="en-US" altLang="ko-KR" sz="800">
                <a:latin typeface="+mn-ea"/>
              </a:rPr>
              <a:t>Flask UI </a:t>
            </a:r>
            <a:r>
              <a:rPr lang="ko-KR" altLang="en-US" sz="800">
                <a:latin typeface="+mn-ea"/>
              </a:rPr>
              <a:t>연동으로 실시간 질의응답 및 결과 출력</a:t>
            </a:r>
            <a:endParaRPr lang="en-US" altLang="ko-KR" sz="80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B7847-E246-8534-9582-CDCDD19526B9}"/>
              </a:ext>
            </a:extLst>
          </p:cNvPr>
          <p:cNvSpPr txBox="1"/>
          <p:nvPr/>
        </p:nvSpPr>
        <p:spPr>
          <a:xfrm>
            <a:off x="3172136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LLaMA3 </a:t>
            </a:r>
            <a:r>
              <a:rPr lang="ko-KR" altLang="en-US" sz="1200" b="1">
                <a:latin typeface="+mn-ea"/>
              </a:rPr>
              <a:t>베이스 모델을 활용한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09073-A4D4-6A1B-DE82-757E91107220}"/>
              </a:ext>
            </a:extLst>
          </p:cNvPr>
          <p:cNvSpPr txBox="1"/>
          <p:nvPr/>
        </p:nvSpPr>
        <p:spPr>
          <a:xfrm>
            <a:off x="3172136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인스트럭션 파인튜닝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B9EDAD-95CD-F7A5-524F-FCDD24F333F9}"/>
              </a:ext>
            </a:extLst>
          </p:cNvPr>
          <p:cNvSpPr txBox="1"/>
          <p:nvPr/>
        </p:nvSpPr>
        <p:spPr>
          <a:xfrm>
            <a:off x="3172131" y="199591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(Instruction Tuning : Alpaca </a:t>
            </a:r>
            <a:r>
              <a:rPr lang="ko-KR" altLang="en-US" sz="800" b="1">
                <a:latin typeface="+mn-ea"/>
              </a:rPr>
              <a:t>데이터셋 기반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286F9A-A438-5401-9E5B-E35899CE4D87}"/>
              </a:ext>
            </a:extLst>
          </p:cNvPr>
          <p:cNvSpPr txBox="1"/>
          <p:nvPr/>
        </p:nvSpPr>
        <p:spPr>
          <a:xfrm>
            <a:off x="3172131" y="2459495"/>
            <a:ext cx="2929457" cy="173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Base Model </a:t>
            </a:r>
            <a:r>
              <a:rPr lang="ko-KR" altLang="en-US" sz="800">
                <a:latin typeface="+mn-ea"/>
              </a:rPr>
              <a:t>로드</a:t>
            </a:r>
            <a:r>
              <a:rPr lang="en-US" altLang="ko-KR" sz="800">
                <a:latin typeface="+mn-ea"/>
              </a:rPr>
              <a:t>: Hugging Face</a:t>
            </a:r>
            <a:r>
              <a:rPr lang="ko-KR" altLang="en-US" sz="800">
                <a:latin typeface="+mn-ea"/>
              </a:rPr>
              <a:t>에서 </a:t>
            </a:r>
            <a:r>
              <a:rPr lang="en-US" altLang="ko-KR" sz="800">
                <a:latin typeface="+mn-ea"/>
              </a:rPr>
              <a:t>LLaMA3 </a:t>
            </a:r>
            <a:r>
              <a:rPr lang="ko-KR" altLang="en-US" sz="800">
                <a:latin typeface="+mn-ea"/>
              </a:rPr>
              <a:t>베이스 모델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토크나이저 로드</a:t>
            </a:r>
            <a:r>
              <a:rPr lang="en-US" altLang="ko-KR" sz="800">
                <a:latin typeface="+mn-ea"/>
              </a:rPr>
              <a:t>, Alpaca Clean </a:t>
            </a:r>
            <a:r>
              <a:rPr lang="ko-KR" altLang="en-US" sz="800">
                <a:latin typeface="+mn-ea"/>
              </a:rPr>
              <a:t>데이터셋 기반 학습 데이터 사용</a:t>
            </a:r>
          </a:p>
          <a:p>
            <a:pPr>
              <a:lnSpc>
                <a:spcPct val="150000"/>
              </a:lnSpc>
            </a:pP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파인튜닝 수행</a:t>
            </a:r>
            <a:r>
              <a:rPr lang="en-US" altLang="ko-KR" sz="800">
                <a:latin typeface="+mn-ea"/>
              </a:rPr>
              <a:t>: LoRA/QLoRA </a:t>
            </a:r>
            <a:r>
              <a:rPr lang="ko-KR" altLang="en-US" sz="800">
                <a:latin typeface="+mn-ea"/>
              </a:rPr>
              <a:t>기반 파라미터 효율 학습으로 도메인 지시문 응답 성능 강화</a:t>
            </a:r>
          </a:p>
          <a:p>
            <a:pPr>
              <a:lnSpc>
                <a:spcPct val="150000"/>
              </a:lnSpc>
            </a:pP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체크포인트 관리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학습 단계별 체크포인트 저장 및 검증을 통해 최적 모델 선택</a:t>
            </a:r>
            <a:endParaRPr lang="en-US" altLang="ko-KR" sz="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0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6072619" y="3745320"/>
            <a:ext cx="251417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529310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450698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latin typeface="+mj-ea"/>
                <a:ea typeface="+mj-ea"/>
              </a:rPr>
              <a:t>사용 기술 목록</a:t>
            </a:r>
            <a:endParaRPr lang="en-US" altLang="ko-KR" sz="2800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930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Language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06" y="1273468"/>
            <a:ext cx="548825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1" y="1259228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244" y="1236561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057" y="1252748"/>
            <a:ext cx="548826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97" y="3898436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378" y="3783955"/>
            <a:ext cx="821077" cy="6463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887" y="2545434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451000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584273" y="1989265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2313468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317593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JavaScrpit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422264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1017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AI Framework</a:t>
            </a: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497601" y="3078629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LangChain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Database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411309" y="4436020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Orcale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524861" y="4639085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6221450" y="4175246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FrameWork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500938" y="4430285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560993" y="4661117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641" y="2610086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2649" y="2610085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96855" y="2842224"/>
            <a:ext cx="528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Infra</a:t>
            </a: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95088" y="3125655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505661" y="3125655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runpod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3" name="그림 2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16E87E-AC85-7E5E-EF8F-85701919D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930" y="3821456"/>
            <a:ext cx="926494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20E604-C8E8-D19E-B63E-7593D1F9714F}"/>
              </a:ext>
            </a:extLst>
          </p:cNvPr>
          <p:cNvSpPr txBox="1"/>
          <p:nvPr/>
        </p:nvSpPr>
        <p:spPr>
          <a:xfrm>
            <a:off x="1799764" y="4430981"/>
            <a:ext cx="136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[SQL Developer]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pic>
        <p:nvPicPr>
          <p:cNvPr id="13" name="Picture 16" descr="Chroma logo">
            <a:extLst>
              <a:ext uri="{FF2B5EF4-FFF2-40B4-BE49-F238E27FC236}">
                <a16:creationId xmlns:a16="http://schemas.microsoft.com/office/drawing/2014/main" id="{0DB1606A-2141-45CE-01B8-6A659C1C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37" y="3888433"/>
            <a:ext cx="913455" cy="5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27667-63F8-5C1C-BF7A-779745F556CD}"/>
              </a:ext>
            </a:extLst>
          </p:cNvPr>
          <p:cNvSpPr txBox="1"/>
          <p:nvPr/>
        </p:nvSpPr>
        <p:spPr>
          <a:xfrm>
            <a:off x="4533066" y="4436018"/>
            <a:ext cx="1079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[ChromaDB]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0A83C8-7503-16A5-CE33-29C7B3292FDA}"/>
              </a:ext>
            </a:extLst>
          </p:cNvPr>
          <p:cNvSpPr/>
          <p:nvPr/>
        </p:nvSpPr>
        <p:spPr>
          <a:xfrm>
            <a:off x="5148678" y="1093890"/>
            <a:ext cx="343811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3728-8CBD-EC28-6338-55646AB6F24E}"/>
              </a:ext>
            </a:extLst>
          </p:cNvPr>
          <p:cNvSpPr txBox="1"/>
          <p:nvPr/>
        </p:nvSpPr>
        <p:spPr>
          <a:xfrm>
            <a:off x="5145842" y="1552324"/>
            <a:ext cx="714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Library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1278" y="123059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4813" y="1230593"/>
            <a:ext cx="548825" cy="48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5788501" y="173899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Numpy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5878965" y="195989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6782036" y="1733195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6897975" y="1953749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23" name="그림 22" descr="그래픽, 폰트, 로고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CD39D2-6867-DA4C-5941-118F64C95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0868" y="1230593"/>
            <a:ext cx="544630" cy="4810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262F84-809A-23B6-DA68-71988A53B027}"/>
              </a:ext>
            </a:extLst>
          </p:cNvPr>
          <p:cNvSpPr txBox="1"/>
          <p:nvPr/>
        </p:nvSpPr>
        <p:spPr>
          <a:xfrm>
            <a:off x="7555512" y="1750230"/>
            <a:ext cx="11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[Scikit-learn]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(1/3)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76421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Fine Tuning</a:t>
            </a:r>
            <a:endParaRPr lang="ko-KR" alt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155815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Meta Llama-3-8B-Base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Transformer </a:t>
            </a:r>
            <a:r>
              <a:rPr lang="ko-KR" altLang="en-US" sz="900">
                <a:latin typeface="+mn-ea"/>
              </a:rPr>
              <a:t>기반 </a:t>
            </a:r>
            <a:r>
              <a:rPr lang="en-US" altLang="ko-KR" sz="900">
                <a:latin typeface="+mn-ea"/>
              </a:rPr>
              <a:t>Causal Language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Adaptation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LoRA Dropout(0.0) 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PEFT/LoRA: Rank 16, Alpha 16 </a:t>
            </a:r>
            <a:r>
              <a:rPr lang="ko-KR" altLang="en-US" sz="900">
                <a:latin typeface="+mn-ea"/>
              </a:rPr>
              <a:t>가중치 튜닝</a:t>
            </a:r>
            <a:endParaRPr lang="en-US" altLang="ko-KR" sz="900">
              <a:latin typeface="+mn-ea"/>
            </a:endParaRPr>
          </a:p>
          <a:p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Training &amp; Checkpoint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Batch: per_device_train_batch_size=2, gradient_accumulation_steps=8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Steps: max_steps=300, warmup_steps=50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검증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저장</a:t>
            </a:r>
            <a:r>
              <a:rPr lang="en-US" altLang="ko-KR" sz="900">
                <a:latin typeface="+mn-ea"/>
              </a:rPr>
              <a:t>: eval_steps=50, save_steps=100 (strategy='steps’)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Seed=42, report_to='none’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Optimizer: adamw_8bit, learning_rate=1e-4, weight_decay=0.01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Scheduler: constant_with_warmup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gradient_checkpointing=True (</a:t>
            </a:r>
            <a:r>
              <a:rPr lang="ko-KR" altLang="en-US" sz="900">
                <a:latin typeface="+mn-ea"/>
              </a:rPr>
              <a:t>메모리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70CCD7-A442-71B0-07AA-A3D929ED5843}"/>
              </a:ext>
            </a:extLst>
          </p:cNvPr>
          <p:cNvSpPr/>
          <p:nvPr/>
        </p:nvSpPr>
        <p:spPr>
          <a:xfrm>
            <a:off x="3354530" y="767256"/>
            <a:ext cx="2434948" cy="4239604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7106-0D56-DB84-10AE-9B906A7A1DFD}"/>
              </a:ext>
            </a:extLst>
          </p:cNvPr>
          <p:cNvSpPr txBox="1"/>
          <p:nvPr/>
        </p:nvSpPr>
        <p:spPr>
          <a:xfrm>
            <a:off x="3354528" y="786483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RAG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488E5-C49C-1B4D-2B75-27649D5DF9A1}"/>
              </a:ext>
            </a:extLst>
          </p:cNvPr>
          <p:cNvSpPr/>
          <p:nvPr/>
        </p:nvSpPr>
        <p:spPr>
          <a:xfrm>
            <a:off x="6199204" y="741952"/>
            <a:ext cx="2434948" cy="423960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ACE5D-AF0E-14E9-81C7-C761047C3CBD}"/>
              </a:ext>
            </a:extLst>
          </p:cNvPr>
          <p:cNvSpPr txBox="1"/>
          <p:nvPr/>
        </p:nvSpPr>
        <p:spPr>
          <a:xfrm>
            <a:off x="6199202" y="791319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Machine Learning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26AC-1CD4-A407-01E0-CE205B6B2CBF}"/>
              </a:ext>
            </a:extLst>
          </p:cNvPr>
          <p:cNvSpPr txBox="1"/>
          <p:nvPr/>
        </p:nvSpPr>
        <p:spPr>
          <a:xfrm>
            <a:off x="3354528" y="1175042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Knowledge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복지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정책 </a:t>
            </a:r>
            <a:r>
              <a:rPr lang="en-US" altLang="ko-KR" sz="900">
                <a:latin typeface="+mn-ea"/>
              </a:rPr>
              <a:t>PDF </a:t>
            </a:r>
            <a:r>
              <a:rPr lang="ko-KR" altLang="en-US" sz="900">
                <a:latin typeface="+mn-ea"/>
              </a:rPr>
              <a:t>문서 수집 및 폴더 단위 로딩</a:t>
            </a:r>
            <a:r>
              <a:rPr lang="en-US" altLang="ko-KR" sz="900">
                <a:latin typeface="+mn-ea"/>
              </a:rPr>
              <a:t>(DirectoryLoader, PyPDFLoader)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RecursiveCharacterTextSplitter </a:t>
            </a:r>
            <a:r>
              <a:rPr lang="ko-KR" altLang="en-US" sz="900">
                <a:latin typeface="+mn-ea"/>
              </a:rPr>
              <a:t>기반 청크 분할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문맥 보존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Embedding &amp;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jhgan/ko-sroberta-multitask </a:t>
            </a:r>
            <a:r>
              <a:rPr lang="ko-KR" altLang="en-US" sz="900">
                <a:latin typeface="+mn-ea"/>
              </a:rPr>
              <a:t>임베딩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Chroma VectorStore </a:t>
            </a:r>
            <a:r>
              <a:rPr lang="ko-KR" altLang="en-US" sz="900">
                <a:latin typeface="+mn-ea"/>
              </a:rPr>
              <a:t>구축 및 </a:t>
            </a:r>
            <a:r>
              <a:rPr lang="en-US" altLang="ko-KR" sz="900">
                <a:latin typeface="+mn-ea"/>
              </a:rPr>
              <a:t>persist_directory</a:t>
            </a:r>
            <a:r>
              <a:rPr lang="ko-KR" altLang="en-US" sz="900">
                <a:latin typeface="+mn-ea"/>
              </a:rPr>
              <a:t>로 영속화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기존 </a:t>
            </a:r>
            <a:r>
              <a:rPr lang="en-US" altLang="ko-KR" sz="900">
                <a:latin typeface="+mn-ea"/>
              </a:rPr>
              <a:t>DB </a:t>
            </a:r>
            <a:r>
              <a:rPr lang="ko-KR" altLang="en-US" sz="900">
                <a:latin typeface="+mn-ea"/>
              </a:rPr>
              <a:t>존재 시 재인덱싱 없이 로드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초기 로딩 시간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Retrieval &amp; Prompting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사용자 질문 → 관련 문서 </a:t>
            </a:r>
            <a:r>
              <a:rPr lang="en-US" altLang="ko-KR" sz="900">
                <a:latin typeface="+mn-ea"/>
              </a:rPr>
              <a:t>Top-k </a:t>
            </a:r>
            <a:r>
              <a:rPr lang="ko-KR" altLang="en-US" sz="900">
                <a:latin typeface="+mn-ea"/>
              </a:rPr>
              <a:t>검색 후 컨텍스트 주입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규칙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수치 기반 답변 형식</a:t>
            </a:r>
            <a:r>
              <a:rPr lang="en-US" altLang="ko-KR" sz="900">
                <a:latin typeface="+mn-ea"/>
              </a:rPr>
              <a:t>(3</a:t>
            </a:r>
            <a:r>
              <a:rPr lang="ko-KR" altLang="en-US" sz="900">
                <a:latin typeface="+mn-ea"/>
              </a:rPr>
              <a:t>줄 불릿 등</a:t>
            </a:r>
            <a:r>
              <a:rPr lang="en-US" altLang="ko-KR" sz="900">
                <a:latin typeface="+mn-ea"/>
              </a:rPr>
              <a:t>) </a:t>
            </a:r>
            <a:r>
              <a:rPr lang="ko-KR" altLang="en-US" sz="900">
                <a:latin typeface="+mn-ea"/>
              </a:rPr>
              <a:t>프롬프트 템플릿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할루시네이션 완화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근거 없는 단정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절대값 금지 규칙 적용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Intergration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Flask</a:t>
            </a:r>
            <a:r>
              <a:rPr lang="ko-KR" altLang="en-US" sz="900">
                <a:latin typeface="+mn-ea"/>
              </a:rPr>
              <a:t>서비스</a:t>
            </a:r>
            <a:r>
              <a:rPr lang="en-US" altLang="ko-KR" sz="900">
                <a:latin typeface="+mn-ea"/>
              </a:rPr>
              <a:t>(GenAIService)</a:t>
            </a:r>
            <a:r>
              <a:rPr lang="ko-KR" altLang="en-US" sz="900">
                <a:latin typeface="+mn-ea"/>
              </a:rPr>
              <a:t>에서 </a:t>
            </a:r>
            <a:r>
              <a:rPr lang="en-US" altLang="ko-KR" sz="900">
                <a:latin typeface="+mn-ea"/>
              </a:rPr>
              <a:t>RAG </a:t>
            </a:r>
            <a:r>
              <a:rPr lang="ko-KR" altLang="en-US" sz="900">
                <a:latin typeface="+mn-ea"/>
              </a:rPr>
              <a:t>모듈 지연 로딩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캐싱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LLM </a:t>
            </a:r>
            <a:r>
              <a:rPr lang="ko-KR" altLang="en-US" sz="900">
                <a:latin typeface="+mn-ea"/>
              </a:rPr>
              <a:t>응답 </a:t>
            </a:r>
            <a:r>
              <a:rPr lang="en-US" altLang="ko-KR" sz="900">
                <a:latin typeface="+mn-ea"/>
              </a:rPr>
              <a:t>+ </a:t>
            </a:r>
            <a:r>
              <a:rPr lang="ko-KR" altLang="en-US" sz="900">
                <a:latin typeface="+mn-ea"/>
              </a:rPr>
              <a:t>근거 컨텍스트를 </a:t>
            </a:r>
            <a:r>
              <a:rPr lang="en-US" altLang="ko-KR" sz="900">
                <a:latin typeface="+mn-ea"/>
              </a:rPr>
              <a:t>UI</a:t>
            </a:r>
            <a:r>
              <a:rPr lang="ko-KR" altLang="en-US" sz="900">
                <a:latin typeface="+mn-ea"/>
              </a:rPr>
              <a:t>에 함께 출력하도록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1FD56-7D6D-5C95-E166-C7156D7B44B4}"/>
              </a:ext>
            </a:extLst>
          </p:cNvPr>
          <p:cNvSpPr txBox="1"/>
          <p:nvPr/>
        </p:nvSpPr>
        <p:spPr>
          <a:xfrm>
            <a:off x="6199200" y="1175042"/>
            <a:ext cx="243494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Supervised Learning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Multiple Linear Regression / Random Forest / XGBoost </a:t>
            </a:r>
            <a:r>
              <a:rPr lang="ko-KR" altLang="en-US" sz="900">
                <a:latin typeface="+mn-ea"/>
              </a:rPr>
              <a:t>모델 비교</a:t>
            </a:r>
            <a:r>
              <a:rPr lang="en-US" altLang="ko-KR" sz="900">
                <a:latin typeface="+mn-ea"/>
              </a:rPr>
              <a:t>·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Feature Engineering &amp;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 </a:t>
            </a:r>
            <a:r>
              <a:rPr lang="en-US" altLang="ko-KR" sz="900">
                <a:latin typeface="+mn-ea"/>
              </a:rPr>
              <a:t>One-Hot Encoding + </a:t>
            </a:r>
            <a:r>
              <a:rPr lang="ko-KR" altLang="en-US" sz="900">
                <a:latin typeface="+mn-ea"/>
              </a:rPr>
              <a:t>결측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이상치 처리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학습 컬럼 스키마 고정</a:t>
            </a:r>
            <a:endParaRPr lang="en-US" altLang="ko-KR" sz="900">
              <a:latin typeface="+mn-ea"/>
            </a:endParaRPr>
          </a:p>
          <a:p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RandomForest Feature Importance</a:t>
            </a:r>
            <a:r>
              <a:rPr lang="ko-KR" altLang="en-US" sz="900">
                <a:latin typeface="+mn-ea"/>
              </a:rPr>
              <a:t>로 주요 영향 변수 분석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MAE, RMSE </a:t>
            </a:r>
            <a:r>
              <a:rPr lang="ko-KR" altLang="en-US" sz="900">
                <a:latin typeface="+mn-ea"/>
              </a:rPr>
              <a:t>기반 모델 성능 비교 및 검증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모델별 결과 비교 후 성능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안정성 기준으로 모델 선정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>
              <a:latin typeface="+mn-ea"/>
            </a:endParaRPr>
          </a:p>
          <a:p>
            <a:r>
              <a:rPr lang="en-US" altLang="ko-KR" sz="900" b="1">
                <a:latin typeface="+mn-ea"/>
              </a:rPr>
              <a:t>Hyperparameter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RandomizedSearchCV(n_iter=30, cv=3, scoring=R²)</a:t>
            </a:r>
            <a:r>
              <a:rPr lang="ko-KR" altLang="en-US" sz="900">
                <a:latin typeface="+mn-ea"/>
              </a:rPr>
              <a:t>로 </a:t>
            </a:r>
            <a:r>
              <a:rPr lang="en-US" altLang="ko-KR" sz="900">
                <a:latin typeface="+mn-ea"/>
              </a:rPr>
              <a:t>XGBoost </a:t>
            </a:r>
            <a:r>
              <a:rPr lang="ko-KR" altLang="en-US" sz="900">
                <a:latin typeface="+mn-ea"/>
              </a:rPr>
              <a:t>튜닝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2</a:t>
            </a:r>
            <a:r>
              <a:rPr lang="ko-KR" altLang="en-US" sz="900">
                <a:latin typeface="+mn-ea"/>
              </a:rPr>
              <a:t>차 </a:t>
            </a:r>
            <a:r>
              <a:rPr lang="en-US" altLang="ko-KR" sz="900">
                <a:latin typeface="+mn-ea"/>
              </a:rPr>
              <a:t>Local Search + log1p(target) </a:t>
            </a:r>
            <a:r>
              <a:rPr lang="ko-KR" altLang="en-US" sz="900">
                <a:latin typeface="+mn-ea"/>
              </a:rPr>
              <a:t>적용 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 평가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15F036-9329-C1FD-0DC9-ED396AEEED44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(2/3)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E6724-0A06-D786-04D8-0B1094519976}"/>
              </a:ext>
            </a:extLst>
          </p:cNvPr>
          <p:cNvSpPr txBox="1"/>
          <p:nvPr/>
        </p:nvSpPr>
        <p:spPr>
          <a:xfrm>
            <a:off x="509850" y="83769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Flask / Backend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9174CF-CF8C-C647-6E3D-AD8A8CC12FFD}"/>
              </a:ext>
            </a:extLst>
          </p:cNvPr>
          <p:cNvSpPr/>
          <p:nvPr/>
        </p:nvSpPr>
        <p:spPr>
          <a:xfrm>
            <a:off x="3354521" y="85344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1793D-B180-6E43-1396-93FE2C5A9B84}"/>
              </a:ext>
            </a:extLst>
          </p:cNvPr>
          <p:cNvSpPr txBox="1"/>
          <p:nvPr/>
        </p:nvSpPr>
        <p:spPr>
          <a:xfrm>
            <a:off x="3354519" y="87471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Database</a:t>
            </a:r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4DB1F-A3E7-5259-EA96-7AB9CBA4B2C7}"/>
              </a:ext>
            </a:extLst>
          </p:cNvPr>
          <p:cNvSpPr txBox="1"/>
          <p:nvPr/>
        </p:nvSpPr>
        <p:spPr>
          <a:xfrm>
            <a:off x="3354519" y="1266308"/>
            <a:ext cx="243494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atin typeface="+mn-ea"/>
              </a:rPr>
              <a:t>관계형 데이터베이스 개념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Oracle</a:t>
            </a:r>
            <a:r>
              <a:rPr lang="ko-KR" altLang="en-US" sz="1000">
                <a:latin typeface="+mn-ea"/>
              </a:rPr>
              <a:t>과 </a:t>
            </a:r>
            <a:r>
              <a:rPr lang="en-US" altLang="ko-KR" sz="1000">
                <a:latin typeface="+mn-ea"/>
              </a:rPr>
              <a:t>DBMS </a:t>
            </a:r>
            <a:r>
              <a:rPr lang="ko-KR" altLang="en-US" sz="1000">
                <a:latin typeface="+mn-ea"/>
              </a:rPr>
              <a:t>기본 이해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테이블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기본키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외래키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무결성 제약조건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정규화</a:t>
            </a:r>
            <a:r>
              <a:rPr lang="en-US" altLang="ko-KR" sz="1000">
                <a:latin typeface="+mn-ea"/>
              </a:rPr>
              <a:t>(Nomalization)</a:t>
            </a:r>
            <a:r>
              <a:rPr lang="ko-KR" altLang="en-US" sz="1000">
                <a:latin typeface="+mn-ea"/>
              </a:rPr>
              <a:t>를 통한 중복 최소화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Oracle </a:t>
            </a:r>
            <a:r>
              <a:rPr lang="ko-KR" altLang="en-US" sz="1000" b="1">
                <a:latin typeface="+mn-ea"/>
              </a:rPr>
              <a:t>활용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SELECT,JOIN,GROUP BY</a:t>
            </a:r>
            <a:r>
              <a:rPr lang="ko-KR" altLang="en-US" sz="1000">
                <a:latin typeface="+mn-ea"/>
              </a:rPr>
              <a:t> 등 작성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조건문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필터링을 통한 데이터 추출 및 집계</a:t>
            </a:r>
            <a:endParaRPr lang="ko-KR" altLang="en-US" sz="1000" b="1">
              <a:latin typeface="+mn-ea"/>
            </a:endParaRPr>
          </a:p>
          <a:p>
            <a:endParaRPr lang="en-US" altLang="ko-KR" sz="1000" b="1">
              <a:latin typeface="+mn-ea"/>
            </a:endParaRPr>
          </a:p>
          <a:p>
            <a:r>
              <a:rPr lang="ko-KR" altLang="en-US" sz="1000" b="1">
                <a:latin typeface="+mn-ea"/>
              </a:rPr>
              <a:t>테이블 관리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머신러닝 학습용 테이블 생성 및 분할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Python </a:t>
            </a:r>
            <a:r>
              <a:rPr lang="ko-KR" altLang="en-US" sz="1000" b="1">
                <a:latin typeface="+mn-ea"/>
              </a:rPr>
              <a:t>연동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cx_Oracle</a:t>
            </a:r>
            <a:r>
              <a:rPr lang="ko-KR" altLang="en-US" sz="1000">
                <a:latin typeface="+mn-ea"/>
              </a:rPr>
              <a:t>을 활용한 </a:t>
            </a:r>
            <a:r>
              <a:rPr lang="en-US" altLang="ko-KR" sz="1000">
                <a:latin typeface="+mn-ea"/>
              </a:rPr>
              <a:t>DB </a:t>
            </a:r>
            <a:r>
              <a:rPr lang="ko-KR" altLang="en-US" sz="1000">
                <a:latin typeface="+mn-ea"/>
              </a:rPr>
              <a:t>↔ </a:t>
            </a:r>
            <a:r>
              <a:rPr lang="en-US" altLang="ko-KR" sz="1000">
                <a:latin typeface="+mn-ea"/>
              </a:rPr>
              <a:t>Python </a:t>
            </a:r>
            <a:r>
              <a:rPr lang="ko-KR" altLang="en-US" sz="1000">
                <a:latin typeface="+mn-ea"/>
              </a:rPr>
              <a:t>연계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학습데이터 추출 및 모델 입력용 데이터 프레임 변환</a:t>
            </a:r>
            <a:endParaRPr lang="en-US" altLang="ko-KR" sz="100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9AA3B3-CF57-88D2-4C62-17CD5CD5F3CC}"/>
              </a:ext>
            </a:extLst>
          </p:cNvPr>
          <p:cNvSpPr/>
          <p:nvPr/>
        </p:nvSpPr>
        <p:spPr>
          <a:xfrm>
            <a:off x="6199204" y="83769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4B9F0-39AE-783F-80D5-BE0BDA4E618D}"/>
              </a:ext>
            </a:extLst>
          </p:cNvPr>
          <p:cNvSpPr txBox="1"/>
          <p:nvPr/>
        </p:nvSpPr>
        <p:spPr>
          <a:xfrm>
            <a:off x="6199202" y="85896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HTML / CSS / JS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171DA-F618-C54A-8FD1-BCC042FEFE1B}"/>
              </a:ext>
            </a:extLst>
          </p:cNvPr>
          <p:cNvSpPr txBox="1"/>
          <p:nvPr/>
        </p:nvSpPr>
        <p:spPr>
          <a:xfrm>
            <a:off x="6199190" y="1266308"/>
            <a:ext cx="243494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UI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Jinja2 </a:t>
            </a:r>
            <a:r>
              <a:rPr lang="ko-KR" altLang="en-US" sz="1000">
                <a:latin typeface="+mn-ea"/>
              </a:rPr>
              <a:t>탬플릿 기반 화면 구성 및 공통 레이아웃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상단 메뉴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네비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적용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생성형 </a:t>
            </a:r>
            <a:r>
              <a:rPr lang="en-US" altLang="ko-KR" sz="1000">
                <a:latin typeface="+mn-ea"/>
              </a:rPr>
              <a:t>AI </a:t>
            </a:r>
            <a:r>
              <a:rPr lang="ko-KR" altLang="en-US" sz="1000">
                <a:latin typeface="+mn-ea"/>
              </a:rPr>
              <a:t>탭 포함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다중 기능 페이지 </a:t>
            </a:r>
            <a:r>
              <a:rPr lang="en-US" altLang="ko-KR" sz="1000">
                <a:latin typeface="+mn-ea"/>
              </a:rPr>
              <a:t>UI </a:t>
            </a:r>
            <a:r>
              <a:rPr lang="ko-KR" altLang="en-US" sz="1000">
                <a:latin typeface="+mn-ea"/>
              </a:rPr>
              <a:t>설계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Async Communication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Fetch API</a:t>
            </a:r>
            <a:r>
              <a:rPr lang="ko-KR" altLang="en-US" sz="1000">
                <a:latin typeface="+mn-ea"/>
              </a:rPr>
              <a:t>로 </a:t>
            </a:r>
            <a:r>
              <a:rPr lang="en-US" altLang="ko-KR" sz="1000">
                <a:latin typeface="+mn-ea"/>
              </a:rPr>
              <a:t>Flask </a:t>
            </a:r>
            <a:r>
              <a:rPr lang="ko-KR" altLang="en-US" sz="1000">
                <a:latin typeface="+mn-ea"/>
              </a:rPr>
              <a:t>엔드포인트 호출</a:t>
            </a:r>
            <a:r>
              <a:rPr lang="en-US" altLang="ko-KR" sz="1000">
                <a:latin typeface="+mn-ea"/>
              </a:rPr>
              <a:t>(JSON </a:t>
            </a:r>
            <a:r>
              <a:rPr lang="ko-KR" altLang="en-US" sz="1000">
                <a:latin typeface="+mn-ea"/>
              </a:rPr>
              <a:t>송수신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로딩 상태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에러 처리 등 사용자 인터랙션 흐름 구현</a:t>
            </a:r>
          </a:p>
          <a:p>
            <a:endParaRPr lang="en-US" altLang="ko-KR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Chart.js</a:t>
            </a:r>
            <a:r>
              <a:rPr lang="ko-KR" altLang="en-US" sz="1000">
                <a:latin typeface="+mn-ea"/>
              </a:rPr>
              <a:t>로 예측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통계 데이터 시각화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추세 그래프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비교차트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자치구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연도 조건 변경 시 그래프 동적 업데이트</a:t>
            </a:r>
            <a:endParaRPr lang="en-US" altLang="ko-KR" sz="100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5F74C-9E52-C7F6-9967-C47E2AC4677F}"/>
              </a:ext>
            </a:extLst>
          </p:cNvPr>
          <p:cNvSpPr txBox="1"/>
          <p:nvPr/>
        </p:nvSpPr>
        <p:spPr>
          <a:xfrm>
            <a:off x="509848" y="1244043"/>
            <a:ext cx="24349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Blueprint </a:t>
            </a:r>
            <a:r>
              <a:rPr lang="ko-KR" altLang="en-US" sz="1000">
                <a:latin typeface="+mn-ea"/>
              </a:rPr>
              <a:t>기반 모듈 분리 및 라우팅 설계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ServiceLayer(GenAIservice,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RagService,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predict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로직 분리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API &amp;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Flask JSON API </a:t>
            </a:r>
            <a:r>
              <a:rPr lang="ko-KR" altLang="en-US" sz="1000">
                <a:latin typeface="+mn-ea"/>
              </a:rPr>
              <a:t>설계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요청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응답 스키마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예외 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RunPod(FastAPI) </a:t>
            </a:r>
            <a:r>
              <a:rPr lang="ko-KR" altLang="en-US" sz="1000">
                <a:latin typeface="+mn-ea"/>
              </a:rPr>
              <a:t>추론 서버 연동</a:t>
            </a:r>
            <a:r>
              <a:rPr lang="en-US" altLang="ko-KR" sz="1000">
                <a:latin typeface="+mn-ea"/>
              </a:rPr>
              <a:t>: /generate, /switch_model </a:t>
            </a:r>
            <a:r>
              <a:rPr lang="ko-KR" altLang="en-US" sz="1000">
                <a:latin typeface="+mn-ea"/>
              </a:rPr>
              <a:t>호출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GenAI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요약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규칙 기반 응답 등 프롬프트 템플릿 적용 및 결과 후처리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입력 파싱 → 필요한 데이터 조회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가공 → </a:t>
            </a:r>
            <a:r>
              <a:rPr lang="en-US" altLang="ko-KR" sz="1000">
                <a:latin typeface="+mn-ea"/>
              </a:rPr>
              <a:t>LLM </a:t>
            </a:r>
            <a:r>
              <a:rPr lang="ko-KR" altLang="en-US" sz="1000">
                <a:latin typeface="+mn-ea"/>
              </a:rPr>
              <a:t>컨텍스트 구성 흐름 구현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Deployment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환경변수</a:t>
            </a:r>
            <a:r>
              <a:rPr lang="en-US" altLang="ko-KR" sz="1000">
                <a:latin typeface="+mn-ea"/>
              </a:rPr>
              <a:t>(.env) </a:t>
            </a:r>
            <a:r>
              <a:rPr lang="ko-KR" altLang="en-US" sz="1000">
                <a:latin typeface="+mn-ea"/>
              </a:rPr>
              <a:t>기반 설정 분리</a:t>
            </a:r>
            <a:r>
              <a:rPr lang="en-US" altLang="ko-KR" sz="1000">
                <a:latin typeface="+mn-ea"/>
              </a:rPr>
              <a:t>(RUNPOD_API_URL 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배포 환경 구성</a:t>
            </a:r>
            <a:endParaRPr lang="en-US" altLang="ko-KR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508921-FF4F-D580-48DB-2E5EC5103AED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n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n-ea"/>
                <a:cs typeface="Host Grotesk Medium" pitchFamily="34" charset="-120"/>
              </a:rPr>
              <a:t>(3/3)</a:t>
            </a:r>
            <a:endParaRPr lang="en-US" altLang="ko-KR" sz="2800" b="1">
              <a:latin typeface="+mn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821874"/>
            <a:ext cx="2434948" cy="4184985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404656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Git</a:t>
            </a:r>
            <a:endParaRPr lang="ko-KR" altLang="en-US" b="1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49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GitHub </a:t>
            </a:r>
            <a:r>
              <a:rPr lang="ko-KR" altLang="en-US" sz="1100">
                <a:latin typeface="+mn-ea"/>
              </a:rPr>
              <a:t>기반 브랜치 전략으로 기능 단위 개발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통합 </a:t>
            </a:r>
            <a:r>
              <a:rPr lang="en-US" altLang="ko-KR" sz="1100">
                <a:latin typeface="+mn-ea"/>
              </a:rPr>
              <a:t>(feature → main)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PR/merge </a:t>
            </a:r>
            <a:r>
              <a:rPr lang="ko-KR" altLang="en-US" sz="1100">
                <a:latin typeface="+mn-ea"/>
              </a:rPr>
              <a:t>중심으로 변경 이력 관리 및 팀 협업 흐름 운영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기능 단위 커밋 메시지 규칙 적용 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원인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변경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영향이 보이게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README/</a:t>
            </a:r>
            <a:r>
              <a:rPr lang="ko-KR" altLang="en-US" sz="1100">
                <a:latin typeface="+mn-ea"/>
              </a:rPr>
              <a:t>문서 정리로 실행 방법 및 결과 공유</a:t>
            </a:r>
            <a:endParaRPr lang="en-US" altLang="ko-KR" sz="11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Docker</a:t>
            </a:r>
            <a:endParaRPr lang="ko-KR" altLang="en-US" b="1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191206"/>
            <a:ext cx="2434947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docker-compose</a:t>
            </a:r>
            <a:r>
              <a:rPr lang="ko-KR" altLang="en-US" sz="1100">
                <a:latin typeface="+mn-ea"/>
              </a:rPr>
              <a:t>로 </a:t>
            </a:r>
            <a:r>
              <a:rPr lang="en-US" altLang="ko-KR" sz="1100">
                <a:latin typeface="+mn-ea"/>
              </a:rPr>
              <a:t>Flask </a:t>
            </a:r>
            <a:r>
              <a:rPr lang="ko-KR" altLang="en-US" sz="1100">
                <a:latin typeface="+mn-ea"/>
              </a:rPr>
              <a:t>앱 </a:t>
            </a:r>
            <a:r>
              <a:rPr lang="en-US" altLang="ko-KR" sz="1100">
                <a:latin typeface="+mn-ea"/>
              </a:rPr>
              <a:t>+ Oracle DB </a:t>
            </a:r>
            <a:r>
              <a:rPr lang="ko-KR" altLang="en-US" sz="1100">
                <a:latin typeface="+mn-ea"/>
              </a:rPr>
              <a:t>개발 환경 구성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실행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서비스 간 네트워크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포트 구성으로 로컬 통합 테스트 가능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실행 환경을 컨테이너로 표준화하여 “동일 환경 재현” 확보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환경 변수</a:t>
            </a:r>
            <a:r>
              <a:rPr lang="en-US" altLang="ko-KR" sz="1100">
                <a:latin typeface="+mn-ea"/>
              </a:rPr>
              <a:t>(.env) </a:t>
            </a:r>
            <a:r>
              <a:rPr lang="ko-KR" altLang="en-US" sz="1100">
                <a:latin typeface="+mn-ea"/>
              </a:rPr>
              <a:t>기반 설정 분리로 로컬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배포 환경 대응</a:t>
            </a:r>
            <a:endParaRPr lang="en-US" altLang="ko-KR" sz="11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19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Cloud / RunPod</a:t>
            </a:r>
            <a:endParaRPr lang="ko-KR" altLang="en-US" b="1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RunPod GPU </a:t>
            </a:r>
            <a:r>
              <a:rPr lang="ko-KR" altLang="en-US" sz="1100">
                <a:latin typeface="+mn-ea"/>
              </a:rPr>
              <a:t>인스턴스에서 </a:t>
            </a:r>
            <a:r>
              <a:rPr lang="en-US" altLang="ko-KR" sz="1100">
                <a:latin typeface="+mn-ea"/>
              </a:rPr>
              <a:t>Llama 3 </a:t>
            </a:r>
            <a:r>
              <a:rPr lang="ko-KR" altLang="en-US" sz="1100">
                <a:latin typeface="+mn-ea"/>
              </a:rPr>
              <a:t>실행 환경 구성 </a:t>
            </a:r>
            <a:r>
              <a:rPr lang="en-US" altLang="ko-KR" sz="1100">
                <a:latin typeface="+mn-ea"/>
              </a:rPr>
              <a:t>(CUDA/</a:t>
            </a:r>
            <a:r>
              <a:rPr lang="ko-KR" altLang="en-US" sz="1100">
                <a:latin typeface="+mn-ea"/>
              </a:rPr>
              <a:t>라이브러리 세팅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추론 서버</a:t>
            </a:r>
            <a:r>
              <a:rPr lang="en-US" altLang="ko-KR" sz="1100">
                <a:latin typeface="+mn-ea"/>
              </a:rPr>
              <a:t>(FastAPI)</a:t>
            </a:r>
            <a:r>
              <a:rPr lang="ko-KR" altLang="en-US" sz="1100">
                <a:latin typeface="+mn-ea"/>
              </a:rPr>
              <a:t>로 모델 서빙 엔드포인트 제공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체크포인트</a:t>
            </a:r>
            <a:r>
              <a:rPr lang="en-US" altLang="ko-KR" sz="1100">
                <a:latin typeface="+mn-ea"/>
              </a:rPr>
              <a:t>/LoRA </a:t>
            </a:r>
            <a:r>
              <a:rPr lang="ko-KR" altLang="en-US" sz="1100">
                <a:latin typeface="+mn-ea"/>
              </a:rPr>
              <a:t>어댑터 등 모델 산출물 버전 관리 및 교체 테스트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학습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파인튜닝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과 추론 서빙을 분리 운영하여 비용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안정성 고려</a:t>
            </a:r>
            <a:endParaRPr lang="en-US" altLang="ko-KR" sz="11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4356</TotalTime>
  <Words>2981</Words>
  <Application>Microsoft Office PowerPoint</Application>
  <PresentationFormat>화면 슬라이드 쇼(16:9)</PresentationFormat>
  <Paragraphs>366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Noto Sans KR Medium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221</cp:revision>
  <dcterms:modified xsi:type="dcterms:W3CDTF">2026-01-07T13:10:18Z</dcterms:modified>
</cp:coreProperties>
</file>